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docx" ContentType="application/vnd.openxmlformats-officedocument.wordprocessingml.document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62" r:id="rId1"/>
  </p:sldMasterIdLst>
  <p:notesMasterIdLst>
    <p:notesMasterId r:id="rId21"/>
  </p:notesMasterIdLst>
  <p:sldIdLst>
    <p:sldId id="272" r:id="rId2"/>
    <p:sldId id="275" r:id="rId3"/>
    <p:sldId id="300" r:id="rId4"/>
    <p:sldId id="298" r:id="rId5"/>
    <p:sldId id="301" r:id="rId6"/>
    <p:sldId id="302" r:id="rId7"/>
    <p:sldId id="303" r:id="rId8"/>
    <p:sldId id="276" r:id="rId9"/>
    <p:sldId id="306" r:id="rId10"/>
    <p:sldId id="279" r:id="rId11"/>
    <p:sldId id="280" r:id="rId12"/>
    <p:sldId id="283" r:id="rId13"/>
    <p:sldId id="282" r:id="rId14"/>
    <p:sldId id="307" r:id="rId15"/>
    <p:sldId id="288" r:id="rId16"/>
    <p:sldId id="291" r:id="rId17"/>
    <p:sldId id="308" r:id="rId18"/>
    <p:sldId id="292" r:id="rId19"/>
    <p:sldId id="295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177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7E8CBD-5C92-4164-93EE-626A9666C7A5}" type="datetimeFigureOut">
              <a:rPr lang="ru-RU" smtClean="0"/>
              <a:pPr/>
              <a:t>08.10.13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2DAC47-4FD1-4015-987D-7461AEA9F3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48321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C5395E0-AA95-474C-83C2-E4A4950AB850}" type="slidenum">
              <a:rPr lang="ru-RU" smtClean="0"/>
              <a:pPr/>
              <a:t>1</a:t>
            </a:fld>
            <a:endParaRPr lang="ru-RU" smtClean="0"/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9C2C004-1FF2-EA42-BDE8-C64D6B9B880B}" type="slidenum">
              <a:rPr lang="ru-RU"/>
              <a:pPr>
                <a:defRPr/>
              </a:pPr>
              <a:t>8</a:t>
            </a:fld>
            <a:endParaRPr lang="ru-RU"/>
          </a:p>
        </p:txBody>
      </p:sp>
      <p:sp>
        <p:nvSpPr>
          <p:cNvPr id="291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kumimoji="0" lang="ru-RU" smtClean="0"/>
              <a:t>Оценка </a:t>
            </a:r>
            <a:r>
              <a:rPr kumimoji="0" lang="en-US" smtClean="0"/>
              <a:t>OECD</a:t>
            </a:r>
            <a:r>
              <a:rPr kumimoji="0" lang="ru-RU" smtClean="0"/>
              <a:t>. Тенденция снижения поддержки в последние двадцать лет. Она снизилась даже в номинальном выражении - с 1986 года снизился приблизительно вдвое по странам ОЭСР, в т.ч. Евросоюзу. Особенно быстро она снижалась в последние годы. В России выше чем во всех странах </a:t>
            </a:r>
            <a:r>
              <a:rPr kumimoji="0" lang="en-US" smtClean="0"/>
              <a:t>BRICS</a:t>
            </a:r>
            <a:r>
              <a:rPr kumimoji="0" lang="ru-RU" smtClean="0"/>
              <a:t> и крупных развивающихся странах. </a:t>
            </a:r>
            <a:r>
              <a:rPr kumimoji="0" lang="en-US" smtClean="0"/>
              <a:t>PSE</a:t>
            </a:r>
            <a:r>
              <a:rPr kumimoji="0" lang="ru-RU" smtClean="0"/>
              <a:t> – включает поддержку всех уровней, доля «искажающей» поддержки в России выше (в ОЭСР зеленая корзина и мероприятия социально-экологической направленности, например, лесовосстановление), с другой стороны аграрии могут заметить что около половины средств нашей господдержки идет на субсидирование ставки, что в лучшем случае лишь ставит их в те условия, которые являются естественными для иностранцев. Наконец, есть большие вопросы к эффективности господдержки – о них мы поговорим ниже. 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0563903-F0B8-CB48-999A-E111DB252C97}" type="slidenum">
              <a:rPr lang="ru-RU"/>
              <a:pPr>
                <a:defRPr/>
              </a:pPr>
              <a:t>9</a:t>
            </a:fld>
            <a:endParaRPr lang="ru-RU"/>
          </a:p>
        </p:txBody>
      </p:sp>
      <p:sp>
        <p:nvSpPr>
          <p:cNvPr id="295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95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kumimoji="0" lang="ru-RU" smtClean="0"/>
              <a:t>Плач Ярославны. Публикация ВИАПИ им. Никонова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81ED5A7-50B0-D74F-AD60-F10A4BE16389}" type="slidenum">
              <a:rPr lang="ru-RU"/>
              <a:pPr>
                <a:defRPr/>
              </a:pPr>
              <a:t>10</a:t>
            </a:fld>
            <a:endParaRPr lang="ru-RU"/>
          </a:p>
        </p:txBody>
      </p:sp>
      <p:sp>
        <p:nvSpPr>
          <p:cNvPr id="293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93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kumimoji="0" lang="ru-RU" smtClean="0"/>
              <a:t>Обычно сравнивают ситуацию с советскими временами или серединой девяностых, когда от доходов с одного нормального урожая можно было купить парк техники и быстро «подняться». 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FF21213-2C3A-E849-9CD7-E9245630BE5A}" type="slidenum">
              <a:rPr lang="ru-RU"/>
              <a:pPr>
                <a:defRPr/>
              </a:pPr>
              <a:t>11</a:t>
            </a:fld>
            <a:endParaRPr lang="ru-RU"/>
          </a:p>
        </p:txBody>
      </p:sp>
      <p:sp>
        <p:nvSpPr>
          <p:cNvPr id="302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02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kumimoji="0" lang="ru-RU" smtClean="0"/>
              <a:t>Решение. Обязательства и ограниченная стоимость подключения + пересмотр политики тарифообразования – вместе с другими структурами и ассоциациями (РСПП). 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5D29F87-E45A-5244-8CE4-89B2EC7F6FE7}" type="slidenum">
              <a:rPr lang="ru-RU"/>
              <a:pPr>
                <a:defRPr/>
              </a:pPr>
              <a:t>12</a:t>
            </a:fld>
            <a:endParaRPr lang="ru-RU"/>
          </a:p>
        </p:txBody>
      </p:sp>
      <p:sp>
        <p:nvSpPr>
          <p:cNvPr id="247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47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kumimoji="0" lang="ru-RU" smtClean="0"/>
              <a:t>Наиболее значительное снижение таможенных барьеров  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8386FDF-8DE7-8944-AEE3-E942BF618B2F}" type="slidenum">
              <a:rPr lang="ru-RU"/>
              <a:pPr>
                <a:defRPr/>
              </a:pPr>
              <a:t>13</a:t>
            </a:fld>
            <a:endParaRPr lang="ru-RU"/>
          </a:p>
        </p:txBody>
      </p:sp>
      <p:sp>
        <p:nvSpPr>
          <p:cNvPr id="274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74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kumimoji="0" lang="ru-RU" smtClean="0"/>
              <a:t>Наиболее значительное снижение таможенных барьеров 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9B8B7-EC2F-4ED6-B784-724BCD762B7B}" type="datetime1">
              <a:rPr lang="ru-RU" smtClean="0"/>
              <a:pPr/>
              <a:t>08.10.13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0ACF1-338C-AC41-A39C-A501EBF786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53087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BB36C-CF26-4DAC-A82C-8A4F8E2A84E9}" type="datetime1">
              <a:rPr lang="ru-RU" smtClean="0"/>
              <a:pPr/>
              <a:t>08.10.13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C4877-F69D-4BFD-B2DC-4C46FDDBA58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85170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BB36C-CF26-4DAC-A82C-8A4F8E2A84E9}" type="datetime1">
              <a:rPr lang="ru-RU" smtClean="0"/>
              <a:pPr/>
              <a:t>08.10.13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C4877-F69D-4BFD-B2DC-4C46FDDBA58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38200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Содержимо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457200"/>
            <a:ext cx="8229600" cy="5410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345EEA-80C2-CF4E-B693-A34EEEB80B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09778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37A1AB-CB98-7A44-96BA-817A6F89F6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66990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EE9B2-BD37-47E8-A6E8-E9BC78FC341B}" type="datetime1">
              <a:rPr lang="ru-RU" smtClean="0"/>
              <a:pPr/>
              <a:t>08.10.13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C4877-F69D-4BFD-B2DC-4C46FDDBA58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96677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E7EEE-0DDA-41BA-875D-3E98AC0AD1F0}" type="datetime1">
              <a:rPr lang="ru-RU" smtClean="0"/>
              <a:pPr/>
              <a:t>08.10.13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C4877-F69D-4BFD-B2DC-4C46FDDBA58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35410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38F76-254A-4568-B4EE-16C8A2A6A55A}" type="datetime1">
              <a:rPr lang="ru-RU" smtClean="0"/>
              <a:pPr/>
              <a:t>08.10.13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C4877-F69D-4BFD-B2DC-4C46FDDBA58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348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2AEAE-7B90-464F-BB0C-0DD894671BBA}" type="datetime1">
              <a:rPr lang="ru-RU" smtClean="0"/>
              <a:pPr/>
              <a:t>08.10.13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C4877-F69D-4BFD-B2DC-4C46FDDBA58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03794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D3AEB-B1C6-4D07-A427-B366C8B0374E}" type="datetime1">
              <a:rPr lang="ru-RU" smtClean="0"/>
              <a:pPr/>
              <a:t>08.10.13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C4877-F69D-4BFD-B2DC-4C46FDDBA58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9218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BB36C-CF26-4DAC-A82C-8A4F8E2A84E9}" type="datetime1">
              <a:rPr lang="ru-RU" smtClean="0"/>
              <a:pPr/>
              <a:t>08.10.13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C4877-F69D-4BFD-B2DC-4C46FDDBA58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0165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D0DE6-DED7-4451-8F26-119D4AC86F99}" type="datetime1">
              <a:rPr lang="ru-RU" smtClean="0"/>
              <a:pPr/>
              <a:t>08.10.13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C4877-F69D-4BFD-B2DC-4C46FDDBA58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13889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8081C-84A9-4656-A2A0-1654FCB4F147}" type="datetime1">
              <a:rPr lang="ru-RU" smtClean="0"/>
              <a:pPr/>
              <a:t>08.10.13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C4877-F69D-4BFD-B2DC-4C46FDDBA58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98730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BBB36C-CF26-4DAC-A82C-8A4F8E2A84E9}" type="datetime1">
              <a:rPr lang="ru-RU" smtClean="0"/>
              <a:pPr/>
              <a:t>08.10.13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3C4877-F69D-4BFD-B2DC-4C46FDDBA58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3273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63" r:id="rId1"/>
    <p:sldLayoutId id="2147484164" r:id="rId2"/>
    <p:sldLayoutId id="2147484165" r:id="rId3"/>
    <p:sldLayoutId id="2147484166" r:id="rId4"/>
    <p:sldLayoutId id="2147484167" r:id="rId5"/>
    <p:sldLayoutId id="2147484168" r:id="rId6"/>
    <p:sldLayoutId id="2147484169" r:id="rId7"/>
    <p:sldLayoutId id="2147484170" r:id="rId8"/>
    <p:sldLayoutId id="2147484171" r:id="rId9"/>
    <p:sldLayoutId id="2147484172" r:id="rId10"/>
    <p:sldLayoutId id="2147484173" r:id="rId11"/>
    <p:sldLayoutId id="2147484174" r:id="rId12"/>
    <p:sldLayoutId id="2147484175" r:id="rId13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hyperlink" Target="mailto:agrodar@mail.ru" TargetMode="External"/><Relationship Id="rId5" Type="http://schemas.openxmlformats.org/officeDocument/2006/relationships/package" Target="../embeddings/_________Microsoft_Word1.docx"/><Relationship Id="rId6" Type="http://schemas.openxmlformats.org/officeDocument/2006/relationships/image" Target="../media/image1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4" Type="http://schemas.openxmlformats.org/officeDocument/2006/relationships/image" Target="../media/image7.wmf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8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mailto:agrodar@mail.ru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Word2.docx"/><Relationship Id="rId4" Type="http://schemas.openxmlformats.org/officeDocument/2006/relationships/image" Target="../media/image2.png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Word3.docx"/><Relationship Id="rId4" Type="http://schemas.openxmlformats.org/officeDocument/2006/relationships/image" Target="../media/image3.png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4" Type="http://schemas.openxmlformats.org/officeDocument/2006/relationships/image" Target="../media/image5.wmf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dirty="0" smtClean="0"/>
              <a:t>: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1844824"/>
            <a:ext cx="8568952" cy="453650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sz="3500" dirty="0" smtClean="0">
                <a:solidFill>
                  <a:schemeClr val="tx1"/>
                </a:solidFill>
                <a:latin typeface="Times New Roman"/>
                <a:cs typeface="Times New Roman"/>
              </a:rPr>
              <a:t>                                       </a:t>
            </a:r>
            <a:r>
              <a:rPr lang="ru-RU" sz="3500" i="1" dirty="0" smtClean="0">
                <a:solidFill>
                  <a:srgbClr val="008000"/>
                </a:solidFill>
                <a:latin typeface="Times New Roman"/>
                <a:cs typeface="Times New Roman"/>
              </a:rPr>
              <a:t> </a:t>
            </a:r>
            <a:r>
              <a:rPr lang="ru-RU" sz="3300" i="1" dirty="0" smtClean="0">
                <a:solidFill>
                  <a:srgbClr val="008000"/>
                </a:solidFill>
                <a:latin typeface="Times New Roman"/>
                <a:cs typeface="Times New Roman"/>
              </a:rPr>
              <a:t> </a:t>
            </a:r>
            <a:r>
              <a:rPr lang="ru-RU" sz="2800" i="1" dirty="0" smtClean="0">
                <a:solidFill>
                  <a:srgbClr val="008000"/>
                </a:solidFill>
                <a:latin typeface="Times New Roman"/>
                <a:cs typeface="Times New Roman"/>
              </a:rPr>
              <a:t> 8 октября 2013 года</a:t>
            </a:r>
          </a:p>
          <a:p>
            <a:pPr marL="0" indent="0">
              <a:buNone/>
            </a:pPr>
            <a:endParaRPr lang="ru-RU" sz="3500" b="1" dirty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ru-RU" sz="3800" b="1" i="1" dirty="0" smtClean="0">
                <a:solidFill>
                  <a:schemeClr val="accent3">
                    <a:lumMod val="50000"/>
                  </a:schemeClr>
                </a:solidFill>
                <a:latin typeface="Times New Roman"/>
                <a:cs typeface="Times New Roman"/>
              </a:rPr>
              <a:t>«Госпрограмма развития АПК,  </a:t>
            </a:r>
          </a:p>
          <a:p>
            <a:pPr marL="0" indent="0">
              <a:buNone/>
            </a:pPr>
            <a:r>
              <a:rPr lang="ru-RU" sz="3800" b="1" i="1" dirty="0" smtClean="0">
                <a:solidFill>
                  <a:schemeClr val="accent3">
                    <a:lumMod val="50000"/>
                  </a:schemeClr>
                </a:solidFill>
                <a:latin typeface="Times New Roman"/>
                <a:cs typeface="Times New Roman"/>
              </a:rPr>
              <a:t>  ВТО и Россия,  драйверы роста: </a:t>
            </a:r>
          </a:p>
          <a:p>
            <a:pPr marL="0" indent="0">
              <a:buNone/>
            </a:pPr>
            <a:r>
              <a:rPr lang="ru-RU" sz="3800" b="1" i="1" dirty="0" smtClean="0">
                <a:solidFill>
                  <a:schemeClr val="accent3">
                    <a:lumMod val="50000"/>
                  </a:schemeClr>
                </a:solidFill>
                <a:latin typeface="Times New Roman"/>
                <a:cs typeface="Times New Roman"/>
              </a:rPr>
              <a:t>растениеводство или(и) животноводство…»</a:t>
            </a:r>
          </a:p>
          <a:p>
            <a:pPr marL="0" indent="0">
              <a:buNone/>
            </a:pPr>
            <a:endParaRPr lang="ru-RU" sz="280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ru-RU" sz="3000" b="1" i="1" dirty="0" smtClean="0">
                <a:solidFill>
                  <a:srgbClr val="000090"/>
                </a:solidFill>
                <a:latin typeface="Times New Roman"/>
                <a:cs typeface="Times New Roman"/>
              </a:rPr>
              <a:t>Фомин Александр Анатольевич</a:t>
            </a:r>
            <a:r>
              <a:rPr lang="ru-RU" sz="3000" i="1" dirty="0" smtClean="0">
                <a:solidFill>
                  <a:srgbClr val="000090"/>
                </a:solidFill>
                <a:latin typeface="Times New Roman"/>
                <a:cs typeface="Times New Roman"/>
              </a:rPr>
              <a:t>, к.э.н., профессор Государственного университета по землеустройству,  председатель научно-экспертного совета при аграрном комитете Государственной Думы ФС РФ.</a:t>
            </a:r>
            <a:endParaRPr lang="en-US" sz="3000" i="1" dirty="0" smtClean="0">
              <a:solidFill>
                <a:srgbClr val="000090"/>
              </a:solidFill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sz="2400" i="1" dirty="0" smtClean="0">
                <a:solidFill>
                  <a:srgbClr val="000090"/>
                </a:solidFill>
                <a:latin typeface="Times New Roman"/>
                <a:cs typeface="Times New Roman"/>
                <a:hlinkClick r:id="rId4"/>
              </a:rPr>
              <a:t>agrodar@mail.ru</a:t>
            </a:r>
            <a:r>
              <a:rPr lang="en-US" sz="2400" i="1" dirty="0" smtClean="0">
                <a:solidFill>
                  <a:srgbClr val="000090"/>
                </a:solidFill>
                <a:latin typeface="Times New Roman"/>
                <a:cs typeface="Times New Roman"/>
              </a:rPr>
              <a:t>, (495)543-65-62</a:t>
            </a:r>
            <a:endParaRPr lang="ru-RU" sz="2400" i="1" dirty="0" smtClean="0">
              <a:solidFill>
                <a:srgbClr val="000090"/>
              </a:solidFill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ru-RU" dirty="0" smtClean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3313322"/>
              </p:ext>
            </p:extLst>
          </p:nvPr>
        </p:nvGraphicFramePr>
        <p:xfrm>
          <a:off x="323528" y="476672"/>
          <a:ext cx="8743899" cy="11769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1" name="Документ" r:id="rId5" imgW="6692900" imgH="1104900" progId="Word.Document.12">
                  <p:embed/>
                </p:oleObj>
              </mc:Choice>
              <mc:Fallback>
                <p:oleObj name="Документ" r:id="rId5" imgW="6692900" imgH="11049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23528" y="476672"/>
                        <a:ext cx="8743899" cy="11769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04361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Text Box 2"/>
          <p:cNvSpPr txBox="1">
            <a:spLocks noChangeArrowheads="1"/>
          </p:cNvSpPr>
          <p:nvPr/>
        </p:nvSpPr>
        <p:spPr bwMode="auto">
          <a:xfrm>
            <a:off x="250825" y="2108200"/>
            <a:ext cx="4897438" cy="15388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 typeface="Wingdings" charset="0"/>
              <a:buChar char="ü"/>
              <a:defRPr/>
            </a:pPr>
            <a:r>
              <a:rPr lang="ru-RU" dirty="0"/>
              <a:t> В 2008-2010 году цены на сельхозпродукцию в России были в среднем на 16% выше мировых.</a:t>
            </a:r>
          </a:p>
          <a:p>
            <a:pPr>
              <a:buFont typeface="Wingdings" charset="0"/>
              <a:buChar char="ü"/>
              <a:defRPr/>
            </a:pPr>
            <a:r>
              <a:rPr lang="ru-RU" dirty="0"/>
              <a:t> </a:t>
            </a:r>
            <a:r>
              <a:rPr lang="ru-RU" sz="2000" b="1" dirty="0">
                <a:solidFill>
                  <a:srgbClr val="FF0000"/>
                </a:solidFill>
              </a:rPr>
              <a:t>Растениеводы частично субсидируют животноводов и население</a:t>
            </a:r>
          </a:p>
        </p:txBody>
      </p:sp>
      <p:pic>
        <p:nvPicPr>
          <p:cNvPr id="2662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157" t="10596" b="7063"/>
          <a:stretch>
            <a:fillRect/>
          </a:stretch>
        </p:blipFill>
        <p:spPr bwMode="auto">
          <a:xfrm>
            <a:off x="971550" y="3690938"/>
            <a:ext cx="3168650" cy="2617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286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73977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2800" smtClean="0">
                <a:solidFill>
                  <a:srgbClr val="003399"/>
                </a:solidFill>
                <a:ea typeface="+mj-ea"/>
                <a:cs typeface="+mj-cs"/>
              </a:rPr>
              <a:t>Диспаритет: </a:t>
            </a:r>
            <a:r>
              <a:rPr lang="ru-RU" sz="2800" smtClean="0">
                <a:solidFill>
                  <a:srgbClr val="FF0000"/>
                </a:solidFill>
                <a:ea typeface="+mj-ea"/>
                <a:cs typeface="+mj-cs"/>
              </a:rPr>
              <a:t>проблема не в цене реализации…</a:t>
            </a:r>
          </a:p>
        </p:txBody>
      </p:sp>
      <p:sp>
        <p:nvSpPr>
          <p:cNvPr id="292869" name="Text Box 5"/>
          <p:cNvSpPr txBox="1">
            <a:spLocks noChangeArrowheads="1"/>
          </p:cNvSpPr>
          <p:nvPr/>
        </p:nvSpPr>
        <p:spPr bwMode="auto">
          <a:xfrm>
            <a:off x="468313" y="3673475"/>
            <a:ext cx="1257300" cy="227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ru-RU" sz="1300">
                <a:solidFill>
                  <a:srgbClr val="003399"/>
                </a:solidFill>
              </a:rPr>
              <a:t>пшеница</a:t>
            </a:r>
          </a:p>
          <a:p>
            <a:pPr algn="r">
              <a:defRPr/>
            </a:pPr>
            <a:r>
              <a:rPr lang="ru-RU" sz="1300">
                <a:solidFill>
                  <a:srgbClr val="003399"/>
                </a:solidFill>
              </a:rPr>
              <a:t>кукуруза</a:t>
            </a:r>
          </a:p>
          <a:p>
            <a:pPr algn="r">
              <a:defRPr/>
            </a:pPr>
            <a:r>
              <a:rPr lang="ru-RU" sz="1300">
                <a:solidFill>
                  <a:srgbClr val="003399"/>
                </a:solidFill>
              </a:rPr>
              <a:t>пр.зерновые</a:t>
            </a:r>
          </a:p>
          <a:p>
            <a:pPr algn="r">
              <a:defRPr/>
            </a:pPr>
            <a:r>
              <a:rPr lang="ru-RU" sz="1300">
                <a:solidFill>
                  <a:srgbClr val="003399"/>
                </a:solidFill>
              </a:rPr>
              <a:t>подсолнечник</a:t>
            </a:r>
          </a:p>
          <a:p>
            <a:pPr algn="r">
              <a:defRPr/>
            </a:pPr>
            <a:r>
              <a:rPr lang="ru-RU" sz="1300">
                <a:solidFill>
                  <a:srgbClr val="003399"/>
                </a:solidFill>
              </a:rPr>
              <a:t>сахар</a:t>
            </a:r>
          </a:p>
          <a:p>
            <a:pPr algn="r">
              <a:defRPr/>
            </a:pPr>
            <a:r>
              <a:rPr lang="ru-RU" sz="1300">
                <a:solidFill>
                  <a:srgbClr val="003399"/>
                </a:solidFill>
              </a:rPr>
              <a:t>молоко</a:t>
            </a:r>
          </a:p>
          <a:p>
            <a:pPr algn="r">
              <a:defRPr/>
            </a:pPr>
            <a:r>
              <a:rPr lang="ru-RU" sz="1300">
                <a:solidFill>
                  <a:srgbClr val="003399"/>
                </a:solidFill>
              </a:rPr>
              <a:t>говядина</a:t>
            </a:r>
          </a:p>
          <a:p>
            <a:pPr algn="r">
              <a:defRPr/>
            </a:pPr>
            <a:r>
              <a:rPr lang="ru-RU" sz="1300">
                <a:solidFill>
                  <a:srgbClr val="003399"/>
                </a:solidFill>
              </a:rPr>
              <a:t>свинина</a:t>
            </a:r>
          </a:p>
          <a:p>
            <a:pPr algn="r">
              <a:defRPr/>
            </a:pPr>
            <a:r>
              <a:rPr lang="ru-RU" sz="1300">
                <a:solidFill>
                  <a:srgbClr val="003399"/>
                </a:solidFill>
              </a:rPr>
              <a:t>птица</a:t>
            </a:r>
          </a:p>
          <a:p>
            <a:pPr algn="r">
              <a:defRPr/>
            </a:pPr>
            <a:r>
              <a:rPr lang="ru-RU" sz="1300">
                <a:solidFill>
                  <a:srgbClr val="003399"/>
                </a:solidFill>
              </a:rPr>
              <a:t>яйца</a:t>
            </a:r>
          </a:p>
          <a:p>
            <a:pPr algn="r">
              <a:defRPr/>
            </a:pPr>
            <a:r>
              <a:rPr lang="ru-RU" sz="1300">
                <a:solidFill>
                  <a:srgbClr val="003399"/>
                </a:solidFill>
              </a:rPr>
              <a:t>прочее</a:t>
            </a:r>
          </a:p>
        </p:txBody>
      </p:sp>
      <p:sp>
        <p:nvSpPr>
          <p:cNvPr id="292870" name="Text Box 6"/>
          <p:cNvSpPr txBox="1">
            <a:spLocks noChangeArrowheads="1"/>
          </p:cNvSpPr>
          <p:nvPr/>
        </p:nvSpPr>
        <p:spPr bwMode="auto">
          <a:xfrm>
            <a:off x="1042988" y="6237288"/>
            <a:ext cx="2744374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1400" dirty="0">
                <a:solidFill>
                  <a:srgbClr val="003399"/>
                </a:solidFill>
              </a:rPr>
              <a:t>рыночная цена к среднемировой</a:t>
            </a:r>
          </a:p>
        </p:txBody>
      </p:sp>
      <p:pic>
        <p:nvPicPr>
          <p:cNvPr id="292872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363" y="2133600"/>
            <a:ext cx="3871912" cy="416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292873" name="Text Box 9"/>
          <p:cNvSpPr txBox="1">
            <a:spLocks noChangeArrowheads="1"/>
          </p:cNvSpPr>
          <p:nvPr/>
        </p:nvSpPr>
        <p:spPr bwMode="auto">
          <a:xfrm>
            <a:off x="5090868" y="1556792"/>
            <a:ext cx="344157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400" dirty="0">
                <a:solidFill>
                  <a:srgbClr val="003399"/>
                </a:solidFill>
              </a:rPr>
              <a:t>Субсидия в рамках рыночной цены</a:t>
            </a:r>
          </a:p>
          <a:p>
            <a:pPr algn="ctr">
              <a:defRPr/>
            </a:pPr>
            <a:r>
              <a:rPr lang="ru-RU" sz="1400" dirty="0">
                <a:solidFill>
                  <a:srgbClr val="003399"/>
                </a:solidFill>
              </a:rPr>
              <a:t>млрд. руб. в г. в среднем за 2008-2010 гг.</a:t>
            </a:r>
          </a:p>
        </p:txBody>
      </p:sp>
    </p:spTree>
    <p:extLst>
      <p:ext uri="{BB962C8B-B14F-4D97-AF65-F5344CB8AC3E}">
        <p14:creationId xmlns:p14="http://schemas.microsoft.com/office/powerpoint/2010/main" val="12069521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059" name="Text Box 3"/>
          <p:cNvSpPr txBox="1">
            <a:spLocks noChangeArrowheads="1"/>
          </p:cNvSpPr>
          <p:nvPr/>
        </p:nvSpPr>
        <p:spPr bwMode="auto">
          <a:xfrm>
            <a:off x="611188" y="1484313"/>
            <a:ext cx="8137525" cy="265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 typeface="Wingdings" charset="0"/>
              <a:buChar char="ü"/>
              <a:defRPr/>
            </a:pPr>
            <a:r>
              <a:rPr lang="ru-RU" b="1"/>
              <a:t> Текущий уровень</a:t>
            </a:r>
            <a:r>
              <a:rPr lang="ru-RU"/>
              <a:t> тарифон на ж.д. перевозки, дизтопливо, газ и электроэнергию еще ниже чем в ЕС, но уже сопоставим или выше, чем в ведущих странах-экспортерах сельхозпродукции</a:t>
            </a:r>
          </a:p>
          <a:p>
            <a:pPr>
              <a:buFont typeface="Wingdings" charset="0"/>
              <a:buNone/>
              <a:defRPr/>
            </a:pPr>
            <a:r>
              <a:rPr lang="ru-RU"/>
              <a:t>				</a:t>
            </a:r>
            <a:r>
              <a:rPr lang="ru-RU" sz="2400" b="1">
                <a:solidFill>
                  <a:srgbClr val="FF0000"/>
                </a:solidFill>
              </a:rPr>
              <a:t>+</a:t>
            </a:r>
          </a:p>
          <a:p>
            <a:pPr>
              <a:buFont typeface="Wingdings" charset="0"/>
              <a:buChar char="ü"/>
              <a:defRPr/>
            </a:pPr>
            <a:r>
              <a:rPr lang="ru-RU"/>
              <a:t> В среднесрочной перспективе (3-5 лет) </a:t>
            </a:r>
            <a:r>
              <a:rPr lang="ru-RU" b="1"/>
              <a:t>рост тарифов продолжится</a:t>
            </a:r>
            <a:r>
              <a:rPr lang="ru-RU"/>
              <a:t> высокими темпами (7-15% ежегодно), стоимость электричества и газа в долларовом выражении вырастет в 1,5 раза.</a:t>
            </a:r>
          </a:p>
          <a:p>
            <a:pPr>
              <a:buFont typeface="Wingdings" charset="0"/>
              <a:buNone/>
              <a:defRPr/>
            </a:pPr>
            <a:r>
              <a:rPr lang="ru-RU"/>
              <a:t>				</a:t>
            </a:r>
            <a:r>
              <a:rPr lang="ru-RU" b="1">
                <a:solidFill>
                  <a:srgbClr val="FF0000"/>
                </a:solidFill>
              </a:rPr>
              <a:t>=</a:t>
            </a:r>
          </a:p>
          <a:p>
            <a:pPr>
              <a:buFont typeface="Wingdings" charset="0"/>
              <a:buChar char="ü"/>
              <a:defRPr/>
            </a:pPr>
            <a:r>
              <a:rPr lang="ru-RU"/>
              <a:t>Один из главных сдерживающих факторов для развития </a:t>
            </a:r>
            <a:r>
              <a:rPr lang="ru-RU" b="1"/>
              <a:t>экспорта</a:t>
            </a:r>
          </a:p>
        </p:txBody>
      </p:sp>
      <p:sp>
        <p:nvSpPr>
          <p:cNvPr id="301060" name="Text Box 4"/>
          <p:cNvSpPr txBox="1">
            <a:spLocks noChangeArrowheads="1"/>
          </p:cNvSpPr>
          <p:nvPr/>
        </p:nvSpPr>
        <p:spPr bwMode="auto">
          <a:xfrm>
            <a:off x="755650" y="620713"/>
            <a:ext cx="74168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ru-RU" sz="2800" b="1">
                <a:solidFill>
                  <a:srgbClr val="FF0000"/>
                </a:solidFill>
              </a:rPr>
              <a:t>…а в тарифах естесвенных монополий</a:t>
            </a:r>
          </a:p>
        </p:txBody>
      </p:sp>
      <p:graphicFrame>
        <p:nvGraphicFramePr>
          <p:cNvPr id="301061" name="Group 5"/>
          <p:cNvGraphicFramePr>
            <a:graphicFrameLocks noGrp="1"/>
          </p:cNvGraphicFramePr>
          <p:nvPr>
            <p:ph/>
          </p:nvPr>
        </p:nvGraphicFramePr>
        <p:xfrm>
          <a:off x="684213" y="4508500"/>
          <a:ext cx="7786687" cy="1717676"/>
        </p:xfrm>
        <a:graphic>
          <a:graphicData uri="http://schemas.openxmlformats.org/drawingml/2006/table">
            <a:tbl>
              <a:tblPr/>
              <a:tblGrid>
                <a:gridCol w="4719637"/>
                <a:gridCol w="1533525"/>
                <a:gridCol w="1533525"/>
              </a:tblGrid>
              <a:tr h="4302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0"/>
                          <a:ea typeface="Arial" charset="0"/>
                          <a:cs typeface="Arial" charset="0"/>
                        </a:rPr>
                        <a:t> 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0"/>
                          <a:ea typeface="Arial" charset="0"/>
                          <a:cs typeface="Arial" charset="0"/>
                        </a:rPr>
                        <a:t>Россия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0"/>
                          <a:ea typeface="Arial" charset="0"/>
                          <a:cs typeface="Arial" charset="0"/>
                        </a:rPr>
                        <a:t>США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0"/>
                          <a:ea typeface="Arial" charset="0"/>
                          <a:cs typeface="Arial" charset="0"/>
                        </a:rPr>
                        <a:t>Электроэнергия (за кВт-ч)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0"/>
                          <a:ea typeface="Arial" charset="0"/>
                          <a:cs typeface="Arial" charset="0"/>
                        </a:rPr>
                        <a:t>4,39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0"/>
                          <a:ea typeface="Arial" charset="0"/>
                          <a:cs typeface="Arial" charset="0"/>
                        </a:rPr>
                        <a:t>2,52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0213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0"/>
                          <a:ea typeface="Arial" charset="0"/>
                          <a:cs typeface="Arial" charset="0"/>
                        </a:rPr>
                        <a:t>Газ (за mBTU)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0"/>
                          <a:ea typeface="Arial" charset="0"/>
                          <a:cs typeface="Arial" charset="0"/>
                        </a:rPr>
                        <a:t>6,17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0"/>
                          <a:ea typeface="Arial" charset="0"/>
                          <a:cs typeface="Arial" charset="0"/>
                        </a:rPr>
                        <a:t>5,84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Cyr" charset="0"/>
                          <a:ea typeface="Arial" charset="0"/>
                          <a:cs typeface="Arial" charset="0"/>
                        </a:rPr>
                        <a:t>Себестоимость (на кг привеса)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Cyr" charset="0"/>
                          <a:ea typeface="Arial" charset="0"/>
                          <a:cs typeface="Arial" charset="0"/>
                        </a:rPr>
                        <a:t>1,2-1,3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Cyr" charset="0"/>
                          <a:ea typeface="Arial" charset="0"/>
                          <a:cs typeface="Arial" charset="0"/>
                        </a:rPr>
                        <a:t>0,6-0,8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01083" name="Text Box 27"/>
          <p:cNvSpPr txBox="1">
            <a:spLocks noChangeArrowheads="1"/>
          </p:cNvSpPr>
          <p:nvPr/>
        </p:nvSpPr>
        <p:spPr bwMode="auto">
          <a:xfrm>
            <a:off x="590550" y="4171950"/>
            <a:ext cx="80152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1600">
                <a:solidFill>
                  <a:srgbClr val="0066FF"/>
                </a:solidFill>
              </a:rPr>
              <a:t>Затраты на услуги естественных монополий современного свинокомплекса (руб.) </a:t>
            </a:r>
          </a:p>
        </p:txBody>
      </p:sp>
      <p:sp>
        <p:nvSpPr>
          <p:cNvPr id="301084" name="AutoShape 28"/>
          <p:cNvSpPr>
            <a:spLocks noChangeArrowheads="1"/>
          </p:cNvSpPr>
          <p:nvPr/>
        </p:nvSpPr>
        <p:spPr bwMode="auto">
          <a:xfrm>
            <a:off x="8388350" y="2924175"/>
            <a:ext cx="431800" cy="2160588"/>
          </a:xfrm>
          <a:prstGeom prst="curvedLeftArrow">
            <a:avLst>
              <a:gd name="adj1" fmla="val 100074"/>
              <a:gd name="adj2" fmla="val 200147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301085" name="Text Box 29"/>
          <p:cNvSpPr txBox="1">
            <a:spLocks noChangeArrowheads="1"/>
          </p:cNvSpPr>
          <p:nvPr/>
        </p:nvSpPr>
        <p:spPr bwMode="auto">
          <a:xfrm>
            <a:off x="3419475" y="6237288"/>
            <a:ext cx="32194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1200">
                <a:solidFill>
                  <a:srgbClr val="808080"/>
                </a:solidFill>
              </a:rPr>
              <a:t>Национальная мясная ассоциация, 2013 г.</a:t>
            </a:r>
          </a:p>
        </p:txBody>
      </p:sp>
    </p:spTree>
    <p:extLst>
      <p:ext uri="{BB962C8B-B14F-4D97-AF65-F5344CB8AC3E}">
        <p14:creationId xmlns:p14="http://schemas.microsoft.com/office/powerpoint/2010/main" val="39287157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Text Box 2"/>
          <p:cNvSpPr txBox="1">
            <a:spLocks noChangeArrowheads="1"/>
          </p:cNvSpPr>
          <p:nvPr/>
        </p:nvSpPr>
        <p:spPr bwMode="auto">
          <a:xfrm>
            <a:off x="684213" y="692150"/>
            <a:ext cx="8064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buFont typeface="Wingdings" charset="0"/>
              <a:buNone/>
              <a:defRPr/>
            </a:pPr>
            <a:r>
              <a:rPr lang="ru-RU" sz="2400" b="1"/>
              <a:t>Как изменились цены с 2001 по 2012 гг.</a:t>
            </a:r>
            <a:endParaRPr lang="ru-RU" sz="2400"/>
          </a:p>
        </p:txBody>
      </p:sp>
      <p:pic>
        <p:nvPicPr>
          <p:cNvPr id="246792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196975"/>
            <a:ext cx="8748712" cy="4621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246793" name="Text Box 9"/>
          <p:cNvSpPr txBox="1">
            <a:spLocks noChangeArrowheads="1"/>
          </p:cNvSpPr>
          <p:nvPr/>
        </p:nvSpPr>
        <p:spPr bwMode="auto">
          <a:xfrm>
            <a:off x="4859338" y="2852738"/>
            <a:ext cx="3479800" cy="201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b="1">
                <a:solidFill>
                  <a:srgbClr val="000099"/>
                </a:solidFill>
              </a:rPr>
              <a:t>ИЗДЕРЖКИ ПРОИЗВОДСТВА</a:t>
            </a:r>
          </a:p>
          <a:p>
            <a:pPr>
              <a:defRPr/>
            </a:pPr>
            <a:endParaRPr lang="ru-RU" b="1">
              <a:solidFill>
                <a:srgbClr val="FF0000"/>
              </a:solidFill>
            </a:endParaRPr>
          </a:p>
          <a:p>
            <a:pPr>
              <a:defRPr/>
            </a:pPr>
            <a:endParaRPr lang="ru-RU" b="1">
              <a:solidFill>
                <a:srgbClr val="FF0000"/>
              </a:solidFill>
            </a:endParaRPr>
          </a:p>
          <a:p>
            <a:pPr>
              <a:defRPr/>
            </a:pPr>
            <a:r>
              <a:rPr lang="ru-RU" b="1">
                <a:solidFill>
                  <a:srgbClr val="FF0000"/>
                </a:solidFill>
              </a:rPr>
              <a:t>дорожали вдвое быстрей</a:t>
            </a:r>
          </a:p>
          <a:p>
            <a:pPr>
              <a:defRPr/>
            </a:pPr>
            <a:endParaRPr lang="ru-RU" b="1">
              <a:solidFill>
                <a:srgbClr val="009900"/>
              </a:solidFill>
            </a:endParaRPr>
          </a:p>
          <a:p>
            <a:pPr>
              <a:defRPr/>
            </a:pPr>
            <a:endParaRPr lang="ru-RU" b="1">
              <a:solidFill>
                <a:srgbClr val="009900"/>
              </a:solidFill>
            </a:endParaRPr>
          </a:p>
          <a:p>
            <a:pPr>
              <a:defRPr/>
            </a:pPr>
            <a:r>
              <a:rPr lang="ru-RU" b="1">
                <a:solidFill>
                  <a:srgbClr val="009900"/>
                </a:solidFill>
              </a:rPr>
              <a:t>СЕЛЬХОЗПРОДУКЦИИ</a:t>
            </a:r>
            <a:endParaRPr lang="ru-RU" b="1">
              <a:solidFill>
                <a:srgbClr val="FF0000"/>
              </a:solidFill>
            </a:endParaRPr>
          </a:p>
        </p:txBody>
      </p:sp>
      <p:sp>
        <p:nvSpPr>
          <p:cNvPr id="246795" name="Rectangle 11"/>
          <p:cNvSpPr>
            <a:spLocks noChangeArrowheads="1"/>
          </p:cNvSpPr>
          <p:nvPr/>
        </p:nvSpPr>
        <p:spPr bwMode="auto">
          <a:xfrm>
            <a:off x="395288" y="5635625"/>
            <a:ext cx="82804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defRPr/>
            </a:pPr>
            <a:r>
              <a:rPr lang="ru-RU" i="1">
                <a:solidFill>
                  <a:srgbClr val="009900"/>
                </a:solidFill>
              </a:rPr>
              <a:t>По экспертным оценкам рентабельности по EBITDA в свиноводстве упала с 40-45% до 20-30% (с учетом субсидирования % ставки по кредитам), она уже не вернется на прежний уровень. Агроэкономист</a:t>
            </a:r>
          </a:p>
        </p:txBody>
      </p:sp>
    </p:spTree>
    <p:extLst>
      <p:ext uri="{BB962C8B-B14F-4D97-AF65-F5344CB8AC3E}">
        <p14:creationId xmlns:p14="http://schemas.microsoft.com/office/powerpoint/2010/main" val="33752936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Text Box 2"/>
          <p:cNvSpPr txBox="1">
            <a:spLocks noChangeArrowheads="1"/>
          </p:cNvSpPr>
          <p:nvPr/>
        </p:nvSpPr>
        <p:spPr bwMode="auto">
          <a:xfrm>
            <a:off x="323850" y="1124745"/>
            <a:ext cx="8352606" cy="4708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buFont typeface="Wingdings" charset="0"/>
              <a:buChar char="ü"/>
              <a:defRPr/>
            </a:pPr>
            <a:r>
              <a:rPr lang="ru-RU" sz="2000" b="1" dirty="0"/>
              <a:t> </a:t>
            </a:r>
            <a:r>
              <a:rPr lang="ru-RU" sz="2000" b="1" dirty="0">
                <a:solidFill>
                  <a:srgbClr val="FF0000"/>
                </a:solidFill>
              </a:rPr>
              <a:t>Локомотивом</a:t>
            </a:r>
            <a:r>
              <a:rPr lang="ru-RU" sz="2000" b="1" dirty="0"/>
              <a:t> </a:t>
            </a:r>
            <a:r>
              <a:rPr lang="ru-RU" sz="2000" dirty="0"/>
              <a:t>развития сельского хозяйства в последние 7 лет был приток инвестиций в «новое» животноводство. Он определил формирование крупных агрохолдингов, развитие кормопроизводства и сопутствующего растениеводства</a:t>
            </a:r>
          </a:p>
          <a:p>
            <a:pPr>
              <a:buFont typeface="Wingdings" charset="0"/>
              <a:buChar char="ü"/>
              <a:defRPr/>
            </a:pPr>
            <a:r>
              <a:rPr lang="ru-RU" sz="2000" b="1" dirty="0"/>
              <a:t> </a:t>
            </a:r>
            <a:r>
              <a:rPr lang="ru-RU" sz="2000" b="1" dirty="0">
                <a:solidFill>
                  <a:srgbClr val="FF0000"/>
                </a:solidFill>
              </a:rPr>
              <a:t>Главным мотором</a:t>
            </a:r>
            <a:r>
              <a:rPr lang="ru-RU" sz="2000" b="1" dirty="0"/>
              <a:t> </a:t>
            </a:r>
            <a:r>
              <a:rPr lang="ru-RU" sz="2000" dirty="0"/>
              <a:t>развития этого направления </a:t>
            </a:r>
            <a:r>
              <a:rPr lang="ru-RU" sz="2000" dirty="0" smtClean="0"/>
              <a:t>являлась </a:t>
            </a:r>
            <a:r>
              <a:rPr lang="ru-RU" sz="2000" b="1" dirty="0" smtClean="0">
                <a:solidFill>
                  <a:srgbClr val="FF0000"/>
                </a:solidFill>
              </a:rPr>
              <a:t>прибыль </a:t>
            </a:r>
            <a:r>
              <a:rPr lang="ru-RU" sz="2000" dirty="0" smtClean="0"/>
              <a:t>получаемые </a:t>
            </a:r>
            <a:r>
              <a:rPr lang="ru-RU" sz="2000" dirty="0"/>
              <a:t>благодаря более высокому уровню внутренних цен и господдержка</a:t>
            </a:r>
          </a:p>
          <a:p>
            <a:pPr>
              <a:buFont typeface="Wingdings" charset="0"/>
              <a:buChar char="ü"/>
              <a:defRPr/>
            </a:pPr>
            <a:r>
              <a:rPr lang="ru-RU" sz="2000" dirty="0"/>
              <a:t> Из-за насыщения рынка </a:t>
            </a:r>
            <a:r>
              <a:rPr lang="ru-RU" sz="2000" b="1" dirty="0">
                <a:solidFill>
                  <a:srgbClr val="FF0000"/>
                </a:solidFill>
              </a:rPr>
              <a:t>сверхприбыли уходят в прошлое</a:t>
            </a:r>
            <a:r>
              <a:rPr lang="ru-RU" sz="2000" dirty="0"/>
              <a:t>, этот фактор исчерпал себя. </a:t>
            </a:r>
          </a:p>
          <a:p>
            <a:pPr>
              <a:buFont typeface="Wingdings" charset="0"/>
              <a:buChar char="ü"/>
              <a:defRPr/>
            </a:pPr>
            <a:r>
              <a:rPr lang="ru-RU" sz="2000" dirty="0"/>
              <a:t> Инерционный рост за счет завершения старых проектов будет продолжаться еще год-полтора, затем птицеводство и свиноводство резко сбавит темпы</a:t>
            </a:r>
          </a:p>
          <a:p>
            <a:pPr>
              <a:buFont typeface="Wingdings" charset="0"/>
              <a:buChar char="ü"/>
              <a:defRPr/>
            </a:pPr>
            <a:r>
              <a:rPr lang="ru-RU" sz="2000" dirty="0"/>
              <a:t> Дополнительным факторами, которые негативно скажутся на </a:t>
            </a:r>
            <a:r>
              <a:rPr lang="ru-RU" sz="2000" dirty="0" smtClean="0"/>
              <a:t>сельском хозяйстве </a:t>
            </a:r>
            <a:r>
              <a:rPr lang="ru-RU" sz="2000" dirty="0"/>
              <a:t>станут </a:t>
            </a:r>
            <a:r>
              <a:rPr lang="ru-RU" sz="2000" b="1" dirty="0">
                <a:solidFill>
                  <a:srgbClr val="FF0000"/>
                </a:solidFill>
              </a:rPr>
              <a:t>опережающая инфляция издержек </a:t>
            </a:r>
            <a:r>
              <a:rPr lang="ru-RU" sz="2000" dirty="0"/>
              <a:t>и</a:t>
            </a:r>
            <a:r>
              <a:rPr lang="ru-RU" sz="2000" b="1" dirty="0">
                <a:solidFill>
                  <a:srgbClr val="FF0000"/>
                </a:solidFill>
              </a:rPr>
              <a:t> замедление темпов роста доходов населения</a:t>
            </a:r>
          </a:p>
        </p:txBody>
      </p:sp>
      <p:sp>
        <p:nvSpPr>
          <p:cNvPr id="273411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188640"/>
            <a:ext cx="8229600" cy="720080"/>
          </a:xfrm>
        </p:spPr>
        <p:txBody>
          <a:bodyPr/>
          <a:lstStyle/>
          <a:p>
            <a:pPr>
              <a:defRPr/>
            </a:pPr>
            <a:r>
              <a:rPr lang="ru-RU" sz="3600" dirty="0" smtClean="0">
                <a:solidFill>
                  <a:srgbClr val="FF0000"/>
                </a:solidFill>
                <a:ea typeface="+mj-ea"/>
                <a:cs typeface="+mj-cs"/>
              </a:rPr>
              <a:t>Впереди - торможение</a:t>
            </a:r>
          </a:p>
        </p:txBody>
      </p:sp>
      <p:sp>
        <p:nvSpPr>
          <p:cNvPr id="273412" name="Text Box 4"/>
          <p:cNvSpPr txBox="1">
            <a:spLocks noChangeArrowheads="1"/>
          </p:cNvSpPr>
          <p:nvPr/>
        </p:nvSpPr>
        <p:spPr bwMode="auto">
          <a:xfrm>
            <a:off x="447675" y="5829300"/>
            <a:ext cx="851681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400" b="1" dirty="0">
                <a:solidFill>
                  <a:srgbClr val="0066FF"/>
                </a:solidFill>
              </a:rPr>
              <a:t>РОССИИ НУЖНЫ НОВЫЕ ДРАЙВЕРЫ АГРАРНОГО РОСТА!</a:t>
            </a:r>
          </a:p>
        </p:txBody>
      </p:sp>
    </p:spTree>
    <p:extLst>
      <p:ext uri="{BB962C8B-B14F-4D97-AF65-F5344CB8AC3E}">
        <p14:creationId xmlns:p14="http://schemas.microsoft.com/office/powerpoint/2010/main" val="2298146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C4877-F69D-4BFD-B2DC-4C46FDDBA580}" type="slidenum">
              <a:rPr lang="ru-RU" smtClean="0"/>
              <a:pPr/>
              <a:t>14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0"/>
            <a:ext cx="8892480" cy="6186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0090"/>
                </a:solidFill>
              </a:rPr>
              <a:t>            </a:t>
            </a:r>
            <a:r>
              <a:rPr lang="ru-RU" sz="3600" b="1" dirty="0" smtClean="0">
                <a:solidFill>
                  <a:srgbClr val="FF0000"/>
                </a:solidFill>
              </a:rPr>
              <a:t>1</a:t>
            </a:r>
            <a:r>
              <a:rPr lang="ru-RU" b="1" dirty="0" smtClean="0">
                <a:solidFill>
                  <a:srgbClr val="000090"/>
                </a:solidFill>
              </a:rPr>
              <a:t> </a:t>
            </a:r>
            <a:r>
              <a:rPr lang="ru-RU" b="1" dirty="0" smtClean="0">
                <a:solidFill>
                  <a:srgbClr val="FF0000"/>
                </a:solidFill>
              </a:rPr>
              <a:t>. </a:t>
            </a:r>
            <a:r>
              <a:rPr lang="ru-RU" sz="3600" b="1" dirty="0" smtClean="0">
                <a:solidFill>
                  <a:srgbClr val="FF0000"/>
                </a:solidFill>
              </a:rPr>
              <a:t>Одна </a:t>
            </a:r>
            <a:r>
              <a:rPr lang="ru-RU" sz="3600" b="1" dirty="0">
                <a:solidFill>
                  <a:srgbClr val="FF0000"/>
                </a:solidFill>
              </a:rPr>
              <a:t>из самых динамично </a:t>
            </a:r>
            <a:r>
              <a:rPr lang="en-US" sz="3600" b="1" dirty="0">
                <a:solidFill>
                  <a:srgbClr val="FF0000"/>
                </a:solidFill>
              </a:rPr>
              <a:t>   </a:t>
            </a:r>
            <a:r>
              <a:rPr lang="ru-RU" sz="3600" b="1" dirty="0" smtClean="0">
                <a:solidFill>
                  <a:srgbClr val="FF0000"/>
                </a:solidFill>
              </a:rPr>
              <a:t>       развивающихся </a:t>
            </a:r>
            <a:r>
              <a:rPr lang="ru-RU" sz="3600" b="1" dirty="0">
                <a:solidFill>
                  <a:srgbClr val="FF0000"/>
                </a:solidFill>
              </a:rPr>
              <a:t>отраслей АПК — </a:t>
            </a:r>
            <a:endParaRPr lang="en-US" sz="3600" b="1" dirty="0">
              <a:solidFill>
                <a:srgbClr val="FF0000"/>
              </a:solidFill>
            </a:endParaRPr>
          </a:p>
          <a:p>
            <a:r>
              <a:rPr lang="ru-RU" sz="3600" b="1" dirty="0">
                <a:solidFill>
                  <a:srgbClr val="FF0000"/>
                </a:solidFill>
              </a:rPr>
              <a:t>это производство комбикормов. </a:t>
            </a:r>
            <a:endParaRPr lang="ru-RU" sz="3600" b="1" dirty="0" smtClean="0">
              <a:solidFill>
                <a:srgbClr val="FF0000"/>
              </a:solidFill>
            </a:endParaRPr>
          </a:p>
          <a:p>
            <a:endParaRPr lang="ru-RU" sz="3200" b="1" dirty="0">
              <a:solidFill>
                <a:srgbClr val="000090"/>
              </a:solidFill>
            </a:endParaRPr>
          </a:p>
          <a:p>
            <a:r>
              <a:rPr lang="ru-RU" sz="3200" b="1" dirty="0" smtClean="0">
                <a:solidFill>
                  <a:srgbClr val="000090"/>
                </a:solidFill>
              </a:rPr>
              <a:t>       2. Для производства </a:t>
            </a:r>
            <a:r>
              <a:rPr lang="ru-RU" sz="3200" b="1" dirty="0">
                <a:solidFill>
                  <a:srgbClr val="000090"/>
                </a:solidFill>
              </a:rPr>
              <a:t>кормов в разных природно-</a:t>
            </a:r>
            <a:r>
              <a:rPr lang="ru-RU" sz="3200" b="1" dirty="0" smtClean="0">
                <a:solidFill>
                  <a:srgbClr val="000090"/>
                </a:solidFill>
              </a:rPr>
              <a:t>климатических </a:t>
            </a:r>
            <a:r>
              <a:rPr lang="ru-RU" sz="3200" b="1" dirty="0">
                <a:solidFill>
                  <a:srgbClr val="000090"/>
                </a:solidFill>
              </a:rPr>
              <a:t>зонах России </a:t>
            </a:r>
            <a:r>
              <a:rPr lang="ru-RU" sz="3200" b="1" dirty="0" smtClean="0">
                <a:solidFill>
                  <a:srgbClr val="000090"/>
                </a:solidFill>
              </a:rPr>
              <a:t>используются </a:t>
            </a:r>
            <a:r>
              <a:rPr lang="ru-RU" sz="3200" b="1" dirty="0">
                <a:solidFill>
                  <a:srgbClr val="000090"/>
                </a:solidFill>
              </a:rPr>
              <a:t>более 50 % из 121,6 млн га пашни, </a:t>
            </a:r>
            <a:endParaRPr lang="ru-RU" sz="3200" b="1" dirty="0" smtClean="0">
              <a:solidFill>
                <a:srgbClr val="000090"/>
              </a:solidFill>
            </a:endParaRPr>
          </a:p>
          <a:p>
            <a:r>
              <a:rPr lang="ru-RU" sz="3200" b="1" dirty="0" smtClean="0">
                <a:solidFill>
                  <a:srgbClr val="000090"/>
                </a:solidFill>
              </a:rPr>
              <a:t>92 </a:t>
            </a:r>
            <a:r>
              <a:rPr lang="ru-RU" sz="3200" b="1" dirty="0">
                <a:solidFill>
                  <a:srgbClr val="000090"/>
                </a:solidFill>
              </a:rPr>
              <a:t>млн га природных кормовых угодий и </a:t>
            </a:r>
            <a:endParaRPr lang="ru-RU" sz="3200" b="1" dirty="0" smtClean="0">
              <a:solidFill>
                <a:srgbClr val="000090"/>
              </a:solidFill>
            </a:endParaRPr>
          </a:p>
          <a:p>
            <a:r>
              <a:rPr lang="ru-RU" sz="3200" b="1" dirty="0" smtClean="0">
                <a:solidFill>
                  <a:srgbClr val="000090"/>
                </a:solidFill>
              </a:rPr>
              <a:t>325 </a:t>
            </a:r>
            <a:r>
              <a:rPr lang="ru-RU" sz="3200" b="1" dirty="0">
                <a:solidFill>
                  <a:srgbClr val="000090"/>
                </a:solidFill>
              </a:rPr>
              <a:t>млн га оленьих пастбищ, </a:t>
            </a:r>
            <a:endParaRPr lang="ru-RU" sz="3200" b="1" dirty="0" smtClean="0">
              <a:solidFill>
                <a:srgbClr val="000090"/>
              </a:solidFill>
            </a:endParaRPr>
          </a:p>
          <a:p>
            <a:r>
              <a:rPr lang="ru-RU" sz="3200" b="1" dirty="0" smtClean="0">
                <a:solidFill>
                  <a:srgbClr val="000090"/>
                </a:solidFill>
              </a:rPr>
              <a:t>всего </a:t>
            </a:r>
            <a:r>
              <a:rPr lang="ru-RU" sz="3200" b="1" dirty="0">
                <a:solidFill>
                  <a:srgbClr val="000090"/>
                </a:solidFill>
              </a:rPr>
              <a:t>более ¾ </a:t>
            </a:r>
            <a:r>
              <a:rPr lang="ru-RU" sz="3200" b="1" dirty="0" smtClean="0">
                <a:solidFill>
                  <a:srgbClr val="000090"/>
                </a:solidFill>
              </a:rPr>
              <a:t>сельскохозя­йственных </a:t>
            </a:r>
            <a:r>
              <a:rPr lang="ru-RU" sz="3200" b="1" dirty="0">
                <a:solidFill>
                  <a:srgbClr val="000090"/>
                </a:solidFill>
              </a:rPr>
              <a:t>угодий или более ¼ части </a:t>
            </a:r>
            <a:r>
              <a:rPr lang="ru-RU" sz="3200" b="1" dirty="0" smtClean="0">
                <a:solidFill>
                  <a:srgbClr val="000090"/>
                </a:solidFill>
              </a:rPr>
              <a:t>территории Российской </a:t>
            </a:r>
            <a:r>
              <a:rPr lang="ru-RU" sz="3200" b="1" dirty="0">
                <a:solidFill>
                  <a:srgbClr val="000090"/>
                </a:solidFill>
              </a:rPr>
              <a:t>Федерации</a:t>
            </a:r>
            <a:r>
              <a:rPr lang="ru-RU" b="1" dirty="0">
                <a:solidFill>
                  <a:srgbClr val="00009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048218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C4877-F69D-4BFD-B2DC-4C46FDDBA580}" type="slidenum">
              <a:rPr lang="ru-RU" smtClean="0"/>
              <a:pPr/>
              <a:t>15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188640"/>
            <a:ext cx="8424936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000090"/>
                </a:solidFill>
              </a:rPr>
              <a:t>      </a:t>
            </a:r>
            <a:r>
              <a:rPr lang="ru-RU" sz="3200" b="1" dirty="0" smtClean="0">
                <a:solidFill>
                  <a:srgbClr val="000090"/>
                </a:solidFill>
              </a:rPr>
              <a:t>Позиция Союза </a:t>
            </a:r>
            <a:r>
              <a:rPr lang="ru-RU" sz="3200" b="1" dirty="0" err="1">
                <a:solidFill>
                  <a:srgbClr val="000090"/>
                </a:solidFill>
              </a:rPr>
              <a:t>комбикормщиков</a:t>
            </a:r>
            <a:r>
              <a:rPr lang="ru-RU" sz="3200" b="1" dirty="0">
                <a:solidFill>
                  <a:srgbClr val="000090"/>
                </a:solidFill>
              </a:rPr>
              <a:t>: </a:t>
            </a:r>
            <a:endParaRPr lang="ru-RU" sz="3200" b="1" dirty="0" smtClean="0">
              <a:solidFill>
                <a:srgbClr val="000090"/>
              </a:solidFill>
            </a:endParaRPr>
          </a:p>
          <a:p>
            <a:endParaRPr lang="ru-RU" sz="3200" b="1" dirty="0" smtClean="0">
              <a:solidFill>
                <a:srgbClr val="000090"/>
              </a:solidFill>
            </a:endParaRPr>
          </a:p>
          <a:p>
            <a:r>
              <a:rPr lang="ru-RU" sz="2800" i="1" dirty="0">
                <a:solidFill>
                  <a:srgbClr val="000090"/>
                </a:solidFill>
              </a:rPr>
              <a:t>К</a:t>
            </a:r>
            <a:r>
              <a:rPr lang="ru-RU" sz="2800" i="1" dirty="0" smtClean="0">
                <a:solidFill>
                  <a:srgbClr val="000090"/>
                </a:solidFill>
              </a:rPr>
              <a:t>омбикормовая </a:t>
            </a:r>
            <a:r>
              <a:rPr lang="ru-RU" sz="2800" i="1" dirty="0">
                <a:solidFill>
                  <a:srgbClr val="000090"/>
                </a:solidFill>
              </a:rPr>
              <a:t>промышленность является одной из самых стабильных и быстро развивающихся отраслей АПК. К 2015 г.  в России планируется производить до 30 млн тонн комбикормов и 40 млн тонн — к 2020 г. (напоминаем, что в СССР </a:t>
            </a:r>
            <a:r>
              <a:rPr lang="ru-RU" sz="2800" i="1" dirty="0" smtClean="0">
                <a:solidFill>
                  <a:srgbClr val="000090"/>
                </a:solidFill>
              </a:rPr>
              <a:t>производилось</a:t>
            </a:r>
            <a:r>
              <a:rPr lang="en-US" sz="2800" i="1" dirty="0" smtClean="0">
                <a:solidFill>
                  <a:srgbClr val="000090"/>
                </a:solidFill>
              </a:rPr>
              <a:t> </a:t>
            </a:r>
            <a:r>
              <a:rPr lang="ru-RU" sz="2800" i="1" dirty="0" smtClean="0">
                <a:solidFill>
                  <a:srgbClr val="000090"/>
                </a:solidFill>
              </a:rPr>
              <a:t>до </a:t>
            </a:r>
            <a:r>
              <a:rPr lang="ru-RU" sz="2800" i="1" dirty="0">
                <a:solidFill>
                  <a:srgbClr val="000090"/>
                </a:solidFill>
              </a:rPr>
              <a:t>50 млн комбикормов в год). </a:t>
            </a:r>
            <a:endParaRPr lang="ru-RU" sz="2800" i="1" dirty="0" smtClean="0">
              <a:solidFill>
                <a:srgbClr val="000090"/>
              </a:solidFill>
            </a:endParaRPr>
          </a:p>
        </p:txBody>
      </p:sp>
      <p:pic>
        <p:nvPicPr>
          <p:cNvPr id="4" name="Изображение 3" descr="imgres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3798266"/>
            <a:ext cx="5688632" cy="2972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91882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C4877-F69D-4BFD-B2DC-4C46FDDBA580}" type="slidenum">
              <a:rPr lang="ru-RU" smtClean="0"/>
              <a:pPr/>
              <a:t>16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-218152"/>
            <a:ext cx="8856984" cy="70788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r>
              <a:rPr lang="ru-RU" sz="2800" dirty="0" smtClean="0">
                <a:solidFill>
                  <a:srgbClr val="000090"/>
                </a:solidFill>
              </a:rPr>
              <a:t>Основными </a:t>
            </a:r>
            <a:r>
              <a:rPr lang="ru-RU" sz="2800" dirty="0">
                <a:solidFill>
                  <a:srgbClr val="000090"/>
                </a:solidFill>
              </a:rPr>
              <a:t>проблемами рынка комбикормов являются:</a:t>
            </a:r>
            <a:br>
              <a:rPr lang="ru-RU" sz="2800" dirty="0">
                <a:solidFill>
                  <a:srgbClr val="000090"/>
                </a:solidFill>
              </a:rPr>
            </a:br>
            <a:r>
              <a:rPr lang="ru-RU" sz="2400" i="1" dirty="0">
                <a:solidFill>
                  <a:srgbClr val="000090"/>
                </a:solidFill>
              </a:rPr>
              <a:t>- высокая чувствительность рынка к изменениям в зерновой отрасли;</a:t>
            </a:r>
            <a:br>
              <a:rPr lang="ru-RU" sz="2400" i="1" dirty="0">
                <a:solidFill>
                  <a:srgbClr val="000090"/>
                </a:solidFill>
              </a:rPr>
            </a:br>
            <a:r>
              <a:rPr lang="ru-RU" sz="2400" i="1" dirty="0">
                <a:solidFill>
                  <a:srgbClr val="000090"/>
                </a:solidFill>
              </a:rPr>
              <a:t>- недостаточное производство зернобобовых и масличных культур в России;</a:t>
            </a:r>
            <a:br>
              <a:rPr lang="ru-RU" sz="2400" i="1" dirty="0">
                <a:solidFill>
                  <a:srgbClr val="000090"/>
                </a:solidFill>
              </a:rPr>
            </a:br>
            <a:r>
              <a:rPr lang="ru-RU" sz="2400" i="1" dirty="0">
                <a:solidFill>
                  <a:srgbClr val="000090"/>
                </a:solidFill>
              </a:rPr>
              <a:t>- упадок отечественной микробиологической промышленности;</a:t>
            </a:r>
            <a:br>
              <a:rPr lang="ru-RU" sz="2400" i="1" dirty="0">
                <a:solidFill>
                  <a:srgbClr val="000090"/>
                </a:solidFill>
              </a:rPr>
            </a:br>
            <a:r>
              <a:rPr lang="ru-RU" sz="2400" i="1" dirty="0">
                <a:solidFill>
                  <a:srgbClr val="000090"/>
                </a:solidFill>
              </a:rPr>
              <a:t>- слабая </a:t>
            </a:r>
            <a:r>
              <a:rPr lang="ru-RU" sz="2400" i="1" dirty="0" err="1">
                <a:solidFill>
                  <a:srgbClr val="000090"/>
                </a:solidFill>
              </a:rPr>
              <a:t>усваиваемость</a:t>
            </a:r>
            <a:r>
              <a:rPr lang="ru-RU" sz="2400" i="1" dirty="0">
                <a:solidFill>
                  <a:srgbClr val="000090"/>
                </a:solidFill>
              </a:rPr>
              <a:t> комбикормов из-за их </a:t>
            </a:r>
            <a:r>
              <a:rPr lang="ru-RU" sz="2400" i="1" dirty="0" smtClean="0">
                <a:solidFill>
                  <a:srgbClr val="000090"/>
                </a:solidFill>
              </a:rPr>
              <a:t>перенасыщен</a:t>
            </a:r>
            <a:r>
              <a:rPr lang="en-US" sz="2400" i="1" dirty="0" smtClean="0">
                <a:solidFill>
                  <a:srgbClr val="000090"/>
                </a:solidFill>
              </a:rPr>
              <a:t>-</a:t>
            </a:r>
            <a:r>
              <a:rPr lang="ru-RU" sz="2400" i="1" dirty="0" err="1" smtClean="0">
                <a:solidFill>
                  <a:srgbClr val="000090"/>
                </a:solidFill>
              </a:rPr>
              <a:t>ности</a:t>
            </a:r>
            <a:r>
              <a:rPr lang="ru-RU" sz="2400" i="1" dirty="0" smtClean="0">
                <a:solidFill>
                  <a:srgbClr val="000090"/>
                </a:solidFill>
              </a:rPr>
              <a:t> </a:t>
            </a:r>
            <a:r>
              <a:rPr lang="ru-RU" sz="2400" i="1" dirty="0">
                <a:solidFill>
                  <a:srgbClr val="000090"/>
                </a:solidFill>
              </a:rPr>
              <a:t>зерновыми и недостатком белковых компонентов и аминокислот;</a:t>
            </a:r>
            <a:br>
              <a:rPr lang="ru-RU" sz="2400" i="1" dirty="0">
                <a:solidFill>
                  <a:srgbClr val="000090"/>
                </a:solidFill>
              </a:rPr>
            </a:br>
            <a:r>
              <a:rPr lang="ru-RU" sz="2400" i="1" dirty="0">
                <a:solidFill>
                  <a:srgbClr val="000090"/>
                </a:solidFill>
              </a:rPr>
              <a:t>- весомая доля плохо оснащенных в техническом плане </a:t>
            </a:r>
            <a:r>
              <a:rPr lang="ru-RU" sz="2400" i="1" dirty="0" err="1" smtClean="0">
                <a:solidFill>
                  <a:srgbClr val="000090"/>
                </a:solidFill>
              </a:rPr>
              <a:t>произ</a:t>
            </a:r>
            <a:r>
              <a:rPr lang="en-US" sz="2400" i="1" dirty="0" smtClean="0">
                <a:solidFill>
                  <a:srgbClr val="000090"/>
                </a:solidFill>
              </a:rPr>
              <a:t>-</a:t>
            </a:r>
            <a:r>
              <a:rPr lang="ru-RU" sz="2400" i="1" dirty="0" smtClean="0">
                <a:solidFill>
                  <a:srgbClr val="000090"/>
                </a:solidFill>
              </a:rPr>
              <a:t>водителей</a:t>
            </a:r>
            <a:r>
              <a:rPr lang="ru-RU" sz="2400" i="1" dirty="0">
                <a:solidFill>
                  <a:srgbClr val="000090"/>
                </a:solidFill>
              </a:rPr>
              <a:t>, длительность и дороговизна их </a:t>
            </a:r>
            <a:r>
              <a:rPr lang="ru-RU" sz="2400" i="1" dirty="0" smtClean="0">
                <a:solidFill>
                  <a:srgbClr val="000090"/>
                </a:solidFill>
              </a:rPr>
              <a:t>реконструкции, </a:t>
            </a:r>
            <a:r>
              <a:rPr lang="ru-RU" sz="2400" i="1" dirty="0">
                <a:solidFill>
                  <a:srgbClr val="000090"/>
                </a:solidFill>
              </a:rPr>
              <a:t>а также дефицит отечественного оборудования;</a:t>
            </a:r>
            <a:br>
              <a:rPr lang="ru-RU" sz="2400" i="1" dirty="0">
                <a:solidFill>
                  <a:srgbClr val="000090"/>
                </a:solidFill>
              </a:rPr>
            </a:br>
            <a:r>
              <a:rPr lang="ru-RU" sz="2400" i="1" dirty="0">
                <a:solidFill>
                  <a:srgbClr val="000090"/>
                </a:solidFill>
              </a:rPr>
              <a:t>- дефицит кадров;</a:t>
            </a:r>
            <a:br>
              <a:rPr lang="ru-RU" sz="2400" i="1" dirty="0">
                <a:solidFill>
                  <a:srgbClr val="000090"/>
                </a:solidFill>
              </a:rPr>
            </a:br>
            <a:r>
              <a:rPr lang="ru-RU" sz="2400" i="1" dirty="0">
                <a:solidFill>
                  <a:srgbClr val="000090"/>
                </a:solidFill>
              </a:rPr>
              <a:t>- несоответствие географии производства территориальному размещению основных потребителей.</a:t>
            </a:r>
            <a:br>
              <a:rPr lang="ru-RU" sz="2400" i="1" dirty="0">
                <a:solidFill>
                  <a:srgbClr val="000090"/>
                </a:solidFill>
              </a:rPr>
            </a:br>
            <a:r>
              <a:rPr lang="ru-RU" sz="2400" i="1" dirty="0">
                <a:solidFill>
                  <a:srgbClr val="000090"/>
                </a:solidFill>
              </a:rPr>
              <a:t>- низкое внимание к разработкам и внедрению новых технологий производства.</a:t>
            </a:r>
            <a:br>
              <a:rPr lang="ru-RU" sz="2400" i="1" dirty="0">
                <a:solidFill>
                  <a:srgbClr val="000090"/>
                </a:solidFill>
              </a:rPr>
            </a:br>
            <a:endParaRPr lang="ru-RU" sz="2400" i="1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45027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C4877-F69D-4BFD-B2DC-4C46FDDBA580}" type="slidenum">
              <a:rPr lang="ru-RU" smtClean="0"/>
              <a:pPr/>
              <a:t>17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1"/>
            <a:ext cx="8604448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3600" dirty="0" smtClean="0"/>
          </a:p>
          <a:p>
            <a:r>
              <a:rPr lang="ru-RU" sz="3600" dirty="0"/>
              <a:t> </a:t>
            </a:r>
            <a:r>
              <a:rPr lang="ru-RU" sz="3600" dirty="0" smtClean="0"/>
              <a:t> </a:t>
            </a:r>
            <a:r>
              <a:rPr lang="ru-RU" sz="4000" dirty="0" smtClean="0">
                <a:solidFill>
                  <a:srgbClr val="000090"/>
                </a:solidFill>
              </a:rPr>
              <a:t>Один </a:t>
            </a:r>
            <a:r>
              <a:rPr lang="ru-RU" sz="4000" dirty="0">
                <a:solidFill>
                  <a:srgbClr val="000090"/>
                </a:solidFill>
              </a:rPr>
              <a:t>из основных проблемных вопросов АПК – это семеноводство. </a:t>
            </a:r>
            <a:endParaRPr lang="ru-RU" sz="4000" dirty="0" smtClean="0">
              <a:solidFill>
                <a:srgbClr val="000090"/>
              </a:solidFill>
            </a:endParaRPr>
          </a:p>
          <a:p>
            <a:r>
              <a:rPr lang="ru-RU" sz="4000" dirty="0">
                <a:solidFill>
                  <a:srgbClr val="000090"/>
                </a:solidFill>
              </a:rPr>
              <a:t> </a:t>
            </a:r>
            <a:r>
              <a:rPr lang="ru-RU" sz="4000" dirty="0" smtClean="0">
                <a:solidFill>
                  <a:srgbClr val="000090"/>
                </a:solidFill>
              </a:rPr>
              <a:t>   На </a:t>
            </a:r>
            <a:r>
              <a:rPr lang="ru-RU" sz="4000" dirty="0">
                <a:solidFill>
                  <a:srgbClr val="000090"/>
                </a:solidFill>
              </a:rPr>
              <a:t>сегодняшний день, в России мы используем по большей части импортные семена, по отдельным группам семян до 90%. </a:t>
            </a:r>
            <a:endParaRPr lang="ru-RU" sz="4000" dirty="0" smtClean="0">
              <a:solidFill>
                <a:srgbClr val="000090"/>
              </a:solidFill>
            </a:endParaRPr>
          </a:p>
          <a:p>
            <a:r>
              <a:rPr lang="ru-RU" sz="4000" dirty="0">
                <a:solidFill>
                  <a:srgbClr val="000090"/>
                </a:solidFill>
              </a:rPr>
              <a:t> </a:t>
            </a:r>
            <a:r>
              <a:rPr lang="ru-RU" sz="4000" dirty="0" smtClean="0">
                <a:solidFill>
                  <a:srgbClr val="000090"/>
                </a:solidFill>
              </a:rPr>
              <a:t>   Мы </a:t>
            </a:r>
            <a:r>
              <a:rPr lang="ru-RU" sz="4000" dirty="0">
                <a:solidFill>
                  <a:srgbClr val="000090"/>
                </a:solidFill>
              </a:rPr>
              <a:t>зависим от импорта и это серьезная </a:t>
            </a:r>
            <a:r>
              <a:rPr lang="ru-RU" sz="4000" dirty="0" smtClean="0">
                <a:solidFill>
                  <a:srgbClr val="000090"/>
                </a:solidFill>
              </a:rPr>
              <a:t>проблема</a:t>
            </a:r>
            <a:r>
              <a:rPr lang="ru-RU" sz="4000" dirty="0">
                <a:solidFill>
                  <a:srgbClr val="000090"/>
                </a:solidFill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4128413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C4877-F69D-4BFD-B2DC-4C46FDDBA580}" type="slidenum">
              <a:rPr lang="ru-RU" smtClean="0"/>
              <a:pPr/>
              <a:t>18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16632"/>
            <a:ext cx="8640960" cy="6001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rgbClr val="000090"/>
                </a:solidFill>
              </a:rPr>
              <a:t>В долгосрочной перспективе развитие рынка комбикормов в первую очередь будет обусловлено принятием и успешностью реализации целевых программ в области птицеводства, свиноводства и скотоводства. </a:t>
            </a:r>
            <a:endParaRPr lang="ru-RU" sz="3200" dirty="0" smtClean="0">
              <a:solidFill>
                <a:srgbClr val="000090"/>
              </a:solidFill>
            </a:endParaRPr>
          </a:p>
          <a:p>
            <a:endParaRPr lang="ru-RU" sz="3200" dirty="0">
              <a:solidFill>
                <a:srgbClr val="000090"/>
              </a:solidFill>
            </a:endParaRPr>
          </a:p>
          <a:p>
            <a:r>
              <a:rPr lang="ru-RU" sz="3200" dirty="0" smtClean="0">
                <a:solidFill>
                  <a:srgbClr val="000090"/>
                </a:solidFill>
              </a:rPr>
              <a:t>Если </a:t>
            </a:r>
            <a:r>
              <a:rPr lang="ru-RU" sz="3200" dirty="0">
                <a:solidFill>
                  <a:srgbClr val="000090"/>
                </a:solidFill>
              </a:rPr>
              <a:t>данные программы будут эффективны, объем рынка к 2020 году может увеличиться в 5 раз. При этом увеличение будет происходить благодаря росту отечественного производства, доля импортной продукции останется приблизительно на том же уровне. </a:t>
            </a:r>
          </a:p>
        </p:txBody>
      </p:sp>
    </p:spTree>
    <p:extLst>
      <p:ext uri="{BB962C8B-B14F-4D97-AF65-F5344CB8AC3E}">
        <p14:creationId xmlns:p14="http://schemas.microsoft.com/office/powerpoint/2010/main" val="8624969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C4877-F69D-4BFD-B2DC-4C46FDDBA580}" type="slidenum">
              <a:rPr lang="ru-RU" smtClean="0"/>
              <a:pPr/>
              <a:t>19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16632"/>
            <a:ext cx="8568952" cy="5262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800" b="1" i="1" dirty="0" smtClean="0"/>
          </a:p>
          <a:p>
            <a:endParaRPr lang="ru-RU" sz="2800" b="1" i="1" dirty="0"/>
          </a:p>
          <a:p>
            <a:endParaRPr lang="ru-RU" sz="2800" b="1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sz="3600" b="1" i="1" dirty="0" smtClean="0">
                <a:solidFill>
                  <a:schemeClr val="accent1">
                    <a:lumMod val="50000"/>
                  </a:schemeClr>
                </a:solidFill>
              </a:rPr>
              <a:t>             </a:t>
            </a:r>
            <a:r>
              <a:rPr lang="en-US" sz="3600" b="1" i="1" dirty="0" smtClean="0">
                <a:solidFill>
                  <a:srgbClr val="000090"/>
                </a:solidFill>
              </a:rPr>
              <a:t>  </a:t>
            </a:r>
            <a:r>
              <a:rPr lang="ru-RU" sz="3600" b="1" i="1" dirty="0" smtClean="0">
                <a:solidFill>
                  <a:srgbClr val="000090"/>
                </a:solidFill>
              </a:rPr>
              <a:t>Спасибо за внимание,</a:t>
            </a:r>
          </a:p>
          <a:p>
            <a:endParaRPr lang="ru-RU" sz="3600" b="1" i="1" dirty="0">
              <a:solidFill>
                <a:srgbClr val="000090"/>
              </a:solidFill>
            </a:endParaRPr>
          </a:p>
          <a:p>
            <a:r>
              <a:rPr lang="en-US" sz="3600" b="1" i="1" dirty="0" smtClean="0">
                <a:solidFill>
                  <a:srgbClr val="000090"/>
                </a:solidFill>
              </a:rPr>
              <a:t>      </a:t>
            </a:r>
            <a:r>
              <a:rPr lang="ru-RU" sz="3600" b="1" i="1" dirty="0" smtClean="0">
                <a:solidFill>
                  <a:srgbClr val="000090"/>
                </a:solidFill>
              </a:rPr>
              <a:t>Фомин Александр Анатольевич</a:t>
            </a:r>
            <a:r>
              <a:rPr lang="ru-RU" sz="3600" b="1" i="1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  <a:endParaRPr lang="en-US" sz="3600" b="1" i="1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en-US" sz="3600" i="1" dirty="0">
              <a:hlinkClick r:id="rId2"/>
            </a:endParaRPr>
          </a:p>
          <a:p>
            <a:endParaRPr lang="en-US" sz="3600" i="1" dirty="0" smtClean="0">
              <a:hlinkClick r:id="rId2"/>
            </a:endParaRPr>
          </a:p>
          <a:p>
            <a:endParaRPr lang="en-US" sz="3600" i="1" dirty="0">
              <a:hlinkClick r:id="rId2"/>
            </a:endParaRPr>
          </a:p>
          <a:p>
            <a:r>
              <a:rPr lang="en-US" sz="3600" i="1" dirty="0" smtClean="0">
                <a:hlinkClick r:id="rId2"/>
              </a:rPr>
              <a:t>agrodar@mail.ru</a:t>
            </a:r>
            <a:r>
              <a:rPr lang="en-US" sz="3600" i="1" dirty="0" smtClean="0"/>
              <a:t> </a:t>
            </a:r>
            <a:endParaRPr lang="ru-RU" sz="3600" i="1" dirty="0"/>
          </a:p>
        </p:txBody>
      </p:sp>
    </p:spTree>
    <p:extLst>
      <p:ext uri="{BB962C8B-B14F-4D97-AF65-F5344CB8AC3E}">
        <p14:creationId xmlns:p14="http://schemas.microsoft.com/office/powerpoint/2010/main" val="25948059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285728"/>
            <a:ext cx="8786874" cy="61247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solidFill>
                  <a:srgbClr val="4F6228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В Российской Федерации сформированы основы</a:t>
            </a:r>
            <a:r>
              <a:rPr lang="ru-RU" sz="2800" b="1" dirty="0" smtClean="0">
                <a:solidFill>
                  <a:srgbClr val="4F6228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государственной аграрной политики.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2400" b="1" dirty="0" smtClean="0">
              <a:solidFill>
                <a:srgbClr val="4F6228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4F6228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Основу, которой составляют законодательная база, в первую очередь</a:t>
            </a:r>
            <a:r>
              <a:rPr lang="ru-RU" sz="2400" b="1" dirty="0" smtClean="0">
                <a:solidFill>
                  <a:srgbClr val="4F6228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400" dirty="0" smtClean="0">
                <a:solidFill>
                  <a:srgbClr val="4F6228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Федеральный закон от 29 декабря 2006 г. N 264-ФЗ</a:t>
            </a:r>
            <a:r>
              <a:rPr lang="ru-RU" sz="2400" b="1" dirty="0" smtClean="0">
                <a:solidFill>
                  <a:srgbClr val="4F6228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"О развитии сельского хозяйства",</a:t>
            </a:r>
            <a:r>
              <a:rPr lang="ru-RU" sz="2400" dirty="0" smtClean="0">
                <a:solidFill>
                  <a:srgbClr val="4F6228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а также 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4F6228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«</a:t>
            </a:r>
            <a:r>
              <a:rPr lang="ru-RU" sz="2400" b="1" dirty="0" smtClean="0">
                <a:solidFill>
                  <a:srgbClr val="4F6228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Доктрина  продовольственной безопасности  Российской Федерации» </a:t>
            </a:r>
            <a:r>
              <a:rPr lang="ru-RU" sz="2400" dirty="0" smtClean="0">
                <a:solidFill>
                  <a:srgbClr val="4F6228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утвержденная Указом Президента РФ от 30 января 2010 г. </a:t>
            </a:r>
            <a:endParaRPr lang="ru-RU" sz="2400" b="1" dirty="0" smtClean="0">
              <a:solidFill>
                <a:srgbClr val="4F6228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4F6228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lang="ru-RU" sz="2400" dirty="0" smtClean="0">
                <a:solidFill>
                  <a:srgbClr val="4F6228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Главным инструментом реализации государственной аграрной политики  стала </a:t>
            </a:r>
            <a:r>
              <a:rPr lang="ru-RU" sz="2400" b="1" dirty="0" smtClean="0">
                <a:solidFill>
                  <a:srgbClr val="4F6228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«Государственная программа развития сельского хозяйства и регулирования рынков сельскохозяйственной продукции, сырья и продовольствия», </a:t>
            </a:r>
            <a:r>
              <a:rPr lang="ru-RU" sz="2400" dirty="0" smtClean="0">
                <a:solidFill>
                  <a:srgbClr val="4F6228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в которой получили дальнейшее развитие направления </a:t>
            </a:r>
            <a:r>
              <a:rPr lang="ru-RU" sz="2400" b="1" dirty="0" smtClean="0">
                <a:solidFill>
                  <a:srgbClr val="4F6228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приоритетного национального проекта «Развитие АПК». </a:t>
            </a:r>
          </a:p>
        </p:txBody>
      </p:sp>
    </p:spTree>
    <p:extLst>
      <p:ext uri="{BB962C8B-B14F-4D97-AF65-F5344CB8AC3E}">
        <p14:creationId xmlns:p14="http://schemas.microsoft.com/office/powerpoint/2010/main" val="28149327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740525"/>
          </a:xfrm>
          <a:prstGeom prst="rect">
            <a:avLst/>
          </a:prstGeom>
          <a:solidFill>
            <a:srgbClr val="CCFFCC"/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sz="2800" b="1" dirty="0">
                <a:solidFill>
                  <a:srgbClr val="000099"/>
                </a:solidFill>
              </a:rPr>
              <a:t>    </a:t>
            </a:r>
          </a:p>
          <a:p>
            <a:pPr>
              <a:defRPr/>
            </a:pPr>
            <a:r>
              <a:rPr lang="ru-RU" sz="3200" b="1" dirty="0">
                <a:solidFill>
                  <a:srgbClr val="000099"/>
                </a:solidFill>
              </a:rPr>
              <a:t>           </a:t>
            </a:r>
            <a:r>
              <a:rPr lang="ru-RU" sz="3200" b="1" dirty="0">
                <a:solidFill>
                  <a:srgbClr val="000090"/>
                </a:solidFill>
              </a:rPr>
              <a:t>    Российская Федерация обладает </a:t>
            </a:r>
          </a:p>
          <a:p>
            <a:pPr>
              <a:defRPr/>
            </a:pPr>
            <a:r>
              <a:rPr lang="ru-RU" sz="3200" b="1" dirty="0">
                <a:solidFill>
                  <a:srgbClr val="000090"/>
                </a:solidFill>
              </a:rPr>
              <a:t>     уникальными ресурсными возможностями </a:t>
            </a:r>
          </a:p>
          <a:p>
            <a:pPr>
              <a:defRPr/>
            </a:pPr>
            <a:r>
              <a:rPr lang="ru-RU" sz="3200" b="1" dirty="0">
                <a:solidFill>
                  <a:srgbClr val="000090"/>
                </a:solidFill>
              </a:rPr>
              <a:t>                 для аграрного производства. </a:t>
            </a:r>
          </a:p>
          <a:p>
            <a:pPr>
              <a:defRPr/>
            </a:pPr>
            <a:r>
              <a:rPr lang="ru-RU" sz="2800" b="1" dirty="0">
                <a:solidFill>
                  <a:srgbClr val="000099"/>
                </a:solidFill>
              </a:rPr>
              <a:t>    </a:t>
            </a:r>
          </a:p>
          <a:p>
            <a:pPr>
              <a:defRPr/>
            </a:pPr>
            <a:r>
              <a:rPr lang="ru-RU" sz="2800" b="1" dirty="0">
                <a:solidFill>
                  <a:srgbClr val="000099"/>
                </a:solidFill>
              </a:rPr>
              <a:t>    В ее пределах сосредоточено около </a:t>
            </a:r>
            <a:r>
              <a:rPr lang="ru-RU" sz="2800" b="1" dirty="0">
                <a:solidFill>
                  <a:srgbClr val="FF0000"/>
                </a:solidFill>
              </a:rPr>
              <a:t>9% пахотных угодий</a:t>
            </a:r>
            <a:r>
              <a:rPr lang="ru-RU" sz="2800" b="1" dirty="0">
                <a:solidFill>
                  <a:srgbClr val="000099"/>
                </a:solidFill>
              </a:rPr>
              <a:t>, порядка </a:t>
            </a:r>
            <a:r>
              <a:rPr lang="ru-RU" sz="2800" b="1" dirty="0">
                <a:solidFill>
                  <a:srgbClr val="FF0000"/>
                </a:solidFill>
              </a:rPr>
              <a:t>40% наиболее плодородных почв </a:t>
            </a:r>
            <a:r>
              <a:rPr lang="ru-RU" sz="2800" b="1" dirty="0">
                <a:solidFill>
                  <a:srgbClr val="000099"/>
                </a:solidFill>
              </a:rPr>
              <a:t>– черноземов, а также </a:t>
            </a:r>
            <a:r>
              <a:rPr lang="ru-RU" sz="2800" b="1" dirty="0">
                <a:solidFill>
                  <a:srgbClr val="FF0000"/>
                </a:solidFill>
              </a:rPr>
              <a:t>20% ресурсов пресных вод</a:t>
            </a:r>
            <a:r>
              <a:rPr lang="ru-RU" sz="2800" b="1" dirty="0">
                <a:solidFill>
                  <a:srgbClr val="000099"/>
                </a:solidFill>
              </a:rPr>
              <a:t>. </a:t>
            </a:r>
          </a:p>
          <a:p>
            <a:pPr>
              <a:defRPr/>
            </a:pPr>
            <a:r>
              <a:rPr lang="ru-RU" sz="2800" b="1" dirty="0">
                <a:solidFill>
                  <a:srgbClr val="000099"/>
                </a:solidFill>
              </a:rPr>
              <a:t>    Вместе с тем доля страны в мировом </a:t>
            </a:r>
            <a:r>
              <a:rPr lang="ru-RU" sz="2800" b="1" dirty="0" err="1">
                <a:solidFill>
                  <a:srgbClr val="000099"/>
                </a:solidFill>
              </a:rPr>
              <a:t>агропроизводстве</a:t>
            </a:r>
            <a:r>
              <a:rPr lang="ru-RU" sz="2800" b="1" dirty="0">
                <a:solidFill>
                  <a:srgbClr val="000099"/>
                </a:solidFill>
              </a:rPr>
              <a:t> составляет лишь порядка </a:t>
            </a:r>
            <a:r>
              <a:rPr lang="ru-RU" sz="2800" b="1" dirty="0">
                <a:solidFill>
                  <a:srgbClr val="FF0000"/>
                </a:solidFill>
              </a:rPr>
              <a:t>1,5%. </a:t>
            </a:r>
          </a:p>
          <a:p>
            <a:pPr>
              <a:defRPr/>
            </a:pPr>
            <a:r>
              <a:rPr lang="ru-RU" sz="2800" b="1" dirty="0">
                <a:solidFill>
                  <a:srgbClr val="000099"/>
                </a:solidFill>
              </a:rPr>
              <a:t>     Ресурсный потенциал используется недостаточно, эффективность и отдача от ключевых факторов производства – труда, земли, скота, в среднем в </a:t>
            </a:r>
          </a:p>
          <a:p>
            <a:pPr>
              <a:defRPr/>
            </a:pPr>
            <a:r>
              <a:rPr lang="ru-RU" sz="2800" b="1" dirty="0">
                <a:solidFill>
                  <a:srgbClr val="FF0000"/>
                </a:solidFill>
              </a:rPr>
              <a:t>2-4 раза ниже</a:t>
            </a:r>
            <a:r>
              <a:rPr lang="ru-RU" sz="2800" b="1" dirty="0">
                <a:solidFill>
                  <a:srgbClr val="000099"/>
                </a:solidFill>
              </a:rPr>
              <a:t>, чем в аналогичных условиях в </a:t>
            </a:r>
          </a:p>
          <a:p>
            <a:pPr>
              <a:defRPr/>
            </a:pPr>
            <a:r>
              <a:rPr lang="ru-RU" sz="2800" b="1" dirty="0">
                <a:solidFill>
                  <a:srgbClr val="000099"/>
                </a:solidFill>
              </a:rPr>
              <a:t>передовых аграрных державах. </a:t>
            </a:r>
          </a:p>
        </p:txBody>
      </p:sp>
    </p:spTree>
    <p:extLst>
      <p:ext uri="{BB962C8B-B14F-4D97-AF65-F5344CB8AC3E}">
        <p14:creationId xmlns:p14="http://schemas.microsoft.com/office/powerpoint/2010/main" val="2378359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850" y="333375"/>
            <a:ext cx="8569325" cy="63401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sz="2800" b="1" dirty="0">
                <a:solidFill>
                  <a:srgbClr val="000099"/>
                </a:solidFill>
              </a:rPr>
              <a:t>    </a:t>
            </a:r>
            <a:r>
              <a:rPr lang="en-US" sz="3200" b="1" dirty="0">
                <a:solidFill>
                  <a:srgbClr val="000099"/>
                </a:solidFill>
              </a:rPr>
              <a:t> </a:t>
            </a:r>
            <a:r>
              <a:rPr lang="ru-RU" sz="3200" dirty="0" smtClean="0">
                <a:solidFill>
                  <a:srgbClr val="000099"/>
                </a:solidFill>
              </a:rPr>
              <a:t>Научно-экспертный совет при комитете по</a:t>
            </a:r>
          </a:p>
          <a:p>
            <a:pPr>
              <a:defRPr/>
            </a:pPr>
            <a:r>
              <a:rPr lang="ru-RU" sz="3200" dirty="0" smtClean="0">
                <a:solidFill>
                  <a:srgbClr val="000099"/>
                </a:solidFill>
              </a:rPr>
              <a:t>   аграрным вопросам Государственной Думы</a:t>
            </a:r>
          </a:p>
          <a:p>
            <a:pPr>
              <a:defRPr/>
            </a:pPr>
            <a:endParaRPr lang="en-US" sz="3200" dirty="0">
              <a:solidFill>
                <a:srgbClr val="000099"/>
              </a:solidFill>
            </a:endParaRPr>
          </a:p>
          <a:p>
            <a:pPr>
              <a:defRPr/>
            </a:pPr>
            <a:r>
              <a:rPr lang="ru-RU" sz="3200" b="1" dirty="0" smtClean="0">
                <a:solidFill>
                  <a:srgbClr val="000099"/>
                </a:solidFill>
              </a:rPr>
              <a:t>         </a:t>
            </a:r>
            <a:r>
              <a:rPr lang="ru-RU" sz="3200" b="1" dirty="0" smtClean="0">
                <a:solidFill>
                  <a:srgbClr val="000099"/>
                </a:solidFill>
              </a:rPr>
              <a:t>«</a:t>
            </a:r>
            <a:r>
              <a:rPr lang="ru-RU" sz="3200" b="1" i="1" dirty="0" smtClean="0">
                <a:solidFill>
                  <a:srgbClr val="000099"/>
                </a:solidFill>
              </a:rPr>
              <a:t>Исследование </a:t>
            </a:r>
            <a:r>
              <a:rPr lang="ru-RU" sz="3200" b="1" i="1" dirty="0">
                <a:solidFill>
                  <a:srgbClr val="000099"/>
                </a:solidFill>
              </a:rPr>
              <a:t>эффективности </a:t>
            </a:r>
            <a:endParaRPr lang="ru-RU" sz="3200" b="1" i="1" dirty="0" smtClean="0">
              <a:solidFill>
                <a:srgbClr val="000099"/>
              </a:solidFill>
            </a:endParaRPr>
          </a:p>
          <a:p>
            <a:pPr>
              <a:defRPr/>
            </a:pPr>
            <a:r>
              <a:rPr lang="ru-RU" sz="3200" b="1" i="1" dirty="0" smtClean="0">
                <a:solidFill>
                  <a:srgbClr val="000099"/>
                </a:solidFill>
              </a:rPr>
              <a:t>механизмов    регулирования </a:t>
            </a:r>
            <a:r>
              <a:rPr lang="ru-RU" sz="3200" b="1" i="1" dirty="0">
                <a:solidFill>
                  <a:srgbClr val="000099"/>
                </a:solidFill>
              </a:rPr>
              <a:t>деятельности </a:t>
            </a:r>
            <a:r>
              <a:rPr lang="ru-RU" sz="3200" b="1" i="1" dirty="0" smtClean="0">
                <a:solidFill>
                  <a:srgbClr val="000099"/>
                </a:solidFill>
              </a:rPr>
              <a:t> агропродовольственного </a:t>
            </a:r>
            <a:r>
              <a:rPr lang="ru-RU" sz="3200" b="1" i="1" dirty="0">
                <a:solidFill>
                  <a:srgbClr val="000099"/>
                </a:solidFill>
              </a:rPr>
              <a:t>комплекса и </a:t>
            </a:r>
            <a:r>
              <a:rPr lang="ru-RU" sz="3200" b="1" i="1" dirty="0" smtClean="0">
                <a:solidFill>
                  <a:srgbClr val="000099"/>
                </a:solidFill>
              </a:rPr>
              <a:t> перспектив </a:t>
            </a:r>
            <a:r>
              <a:rPr lang="ru-RU" sz="3200" b="1" i="1" dirty="0">
                <a:solidFill>
                  <a:srgbClr val="000099"/>
                </a:solidFill>
              </a:rPr>
              <a:t>развития экспортного </a:t>
            </a:r>
            <a:r>
              <a:rPr lang="ru-RU" sz="3200" b="1" i="1" dirty="0" smtClean="0">
                <a:solidFill>
                  <a:srgbClr val="000099"/>
                </a:solidFill>
              </a:rPr>
              <a:t> потенциала </a:t>
            </a:r>
            <a:r>
              <a:rPr lang="ru-RU" sz="3200" b="1" i="1" dirty="0">
                <a:solidFill>
                  <a:srgbClr val="000099"/>
                </a:solidFill>
              </a:rPr>
              <a:t>России после вступления в ВТО» </a:t>
            </a:r>
            <a:endParaRPr lang="ru-RU" sz="3200" i="1" dirty="0"/>
          </a:p>
          <a:p>
            <a:pPr>
              <a:defRPr/>
            </a:pPr>
            <a:endParaRPr lang="ru-RU" dirty="0"/>
          </a:p>
          <a:p>
            <a:pPr>
              <a:defRPr/>
            </a:pPr>
            <a:r>
              <a:rPr lang="en-US" dirty="0"/>
              <a:t>     </a:t>
            </a:r>
            <a:endParaRPr lang="ru-RU" dirty="0"/>
          </a:p>
          <a:p>
            <a:pPr>
              <a:defRPr/>
            </a:pPr>
            <a:endParaRPr lang="ru-RU" dirty="0" smtClean="0"/>
          </a:p>
          <a:p>
            <a:pPr>
              <a:defRPr/>
            </a:pPr>
            <a:endParaRPr lang="ru-RU" dirty="0"/>
          </a:p>
          <a:p>
            <a:pPr>
              <a:defRPr/>
            </a:pPr>
            <a:endParaRPr lang="ru-RU" dirty="0" smtClean="0"/>
          </a:p>
          <a:p>
            <a:pPr>
              <a:defRPr/>
            </a:pPr>
            <a:r>
              <a:rPr lang="en-US" dirty="0" smtClean="0"/>
              <a:t>                           </a:t>
            </a:r>
            <a:r>
              <a:rPr lang="ru-RU" sz="2000" i="1" dirty="0" smtClean="0">
                <a:solidFill>
                  <a:srgbClr val="000099"/>
                </a:solidFill>
              </a:rPr>
              <a:t>Исследование </a:t>
            </a:r>
            <a:r>
              <a:rPr lang="ru-RU" sz="2000" i="1" dirty="0">
                <a:solidFill>
                  <a:srgbClr val="000099"/>
                </a:solidFill>
              </a:rPr>
              <a:t>выполнено при поддержки гранта, выделенного в соответствии и в порядке, установленном распоряжением Президента Российской Федерации от 03 мая 2012 года № 216–</a:t>
            </a:r>
            <a:r>
              <a:rPr lang="ru-RU" sz="2000" i="1" dirty="0" err="1">
                <a:solidFill>
                  <a:srgbClr val="000099"/>
                </a:solidFill>
              </a:rPr>
              <a:t>рп</a:t>
            </a:r>
            <a:endParaRPr lang="ru-RU" sz="2000" i="1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70273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481" name="Объект 1"/>
          <p:cNvGraphicFramePr>
            <a:graphicFrameLocks noChangeAspect="1"/>
          </p:cNvGraphicFramePr>
          <p:nvPr/>
        </p:nvGraphicFramePr>
        <p:xfrm>
          <a:off x="96838" y="115888"/>
          <a:ext cx="8867775" cy="662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9" name="Документ" r:id="rId3" imgW="5943381" imgH="4343240" progId="Word.Document.12">
                  <p:embed/>
                </p:oleObj>
              </mc:Choice>
              <mc:Fallback>
                <p:oleObj name="Документ" r:id="rId3" imgW="5943381" imgH="4343240" progId="Word.Documen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838" y="115888"/>
                        <a:ext cx="8867775" cy="6626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01430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505" name="Объект 3"/>
          <p:cNvGraphicFramePr>
            <a:graphicFrameLocks noChangeAspect="1"/>
          </p:cNvGraphicFramePr>
          <p:nvPr/>
        </p:nvGraphicFramePr>
        <p:xfrm>
          <a:off x="107950" y="9525"/>
          <a:ext cx="9021763" cy="686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3" name="Документ" r:id="rId3" imgW="6095776" imgH="3847958" progId="Word.Document.12">
                  <p:embed/>
                </p:oleObj>
              </mc:Choice>
              <mc:Fallback>
                <p:oleObj name="Документ" r:id="rId3" imgW="6095776" imgH="3847958" progId="Word.Documen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950" y="9525"/>
                        <a:ext cx="9021763" cy="6864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852118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Прямоугольник 1"/>
          <p:cNvSpPr>
            <a:spLocks noChangeArrowheads="1"/>
          </p:cNvSpPr>
          <p:nvPr/>
        </p:nvSpPr>
        <p:spPr bwMode="auto">
          <a:xfrm>
            <a:off x="179388" y="0"/>
            <a:ext cx="8785225" cy="550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ru-RU" sz="3200">
              <a:solidFill>
                <a:srgbClr val="000099"/>
              </a:solidFill>
            </a:endParaRPr>
          </a:p>
          <a:p>
            <a:r>
              <a:rPr lang="ru-RU" sz="3200">
                <a:solidFill>
                  <a:srgbClr val="000099"/>
                </a:solidFill>
              </a:rPr>
              <a:t>     </a:t>
            </a:r>
          </a:p>
          <a:p>
            <a:endParaRPr lang="ru-RU" sz="3200">
              <a:solidFill>
                <a:srgbClr val="000099"/>
              </a:solidFill>
            </a:endParaRPr>
          </a:p>
          <a:p>
            <a:r>
              <a:rPr lang="ru-RU" sz="3200">
                <a:solidFill>
                  <a:srgbClr val="000099"/>
                </a:solidFill>
              </a:rPr>
              <a:t>     Текущие потери и потенциальная упущенная выгода (порядка </a:t>
            </a:r>
            <a:r>
              <a:rPr lang="ru-RU" sz="3200">
                <a:solidFill>
                  <a:srgbClr val="FF0000"/>
                </a:solidFill>
              </a:rPr>
              <a:t>25 и 50 млрд</a:t>
            </a:r>
            <a:r>
              <a:rPr lang="ru-RU" sz="3200">
                <a:solidFill>
                  <a:srgbClr val="000099"/>
                </a:solidFill>
              </a:rPr>
              <a:t>. долл. соответственно) в аграрном секторе весьма велики в масштабах национальной экономики. </a:t>
            </a:r>
          </a:p>
          <a:p>
            <a:r>
              <a:rPr lang="ru-RU" sz="3200">
                <a:solidFill>
                  <a:srgbClr val="000099"/>
                </a:solidFill>
              </a:rPr>
              <a:t>   Они сопоставимы с его текущей валовой выручкой и объемами экспорта газа из Российской Федерации. </a:t>
            </a:r>
          </a:p>
        </p:txBody>
      </p:sp>
    </p:spTree>
    <p:extLst>
      <p:ext uri="{BB962C8B-B14F-4D97-AF65-F5344CB8AC3E}">
        <p14:creationId xmlns:p14="http://schemas.microsoft.com/office/powerpoint/2010/main" val="41649145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08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4625" y="1411288"/>
            <a:ext cx="3638550" cy="4552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290820" name="Text Box 4"/>
          <p:cNvSpPr txBox="1">
            <a:spLocks noChangeArrowheads="1"/>
          </p:cNvSpPr>
          <p:nvPr/>
        </p:nvSpPr>
        <p:spPr bwMode="auto">
          <a:xfrm>
            <a:off x="179512" y="116632"/>
            <a:ext cx="8784976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400" b="1" dirty="0" smtClean="0">
                <a:solidFill>
                  <a:srgbClr val="FF0000"/>
                </a:solidFill>
              </a:rPr>
              <a:t>            Уровень </a:t>
            </a:r>
            <a:r>
              <a:rPr lang="ru-RU" sz="2400" b="1" dirty="0">
                <a:solidFill>
                  <a:srgbClr val="FF0000"/>
                </a:solidFill>
              </a:rPr>
              <a:t>поддержки </a:t>
            </a:r>
            <a:r>
              <a:rPr lang="ru-RU" sz="2400" b="1" dirty="0" smtClean="0">
                <a:solidFill>
                  <a:srgbClr val="FF0000"/>
                </a:solidFill>
              </a:rPr>
              <a:t>сельского х</a:t>
            </a:r>
            <a:r>
              <a:rPr lang="ru-RU" sz="2400" b="1" dirty="0" smtClean="0">
                <a:solidFill>
                  <a:srgbClr val="FF0000"/>
                </a:solidFill>
              </a:rPr>
              <a:t>озяйства</a:t>
            </a:r>
            <a:r>
              <a:rPr lang="ru-RU" sz="2400" b="1" dirty="0" smtClean="0">
                <a:solidFill>
                  <a:srgbClr val="FF0000"/>
                </a:solidFill>
              </a:rPr>
              <a:t> </a:t>
            </a:r>
            <a:r>
              <a:rPr lang="ru-RU" sz="2400" b="1" dirty="0">
                <a:solidFill>
                  <a:srgbClr val="FF0000"/>
                </a:solidFill>
              </a:rPr>
              <a:t>в России </a:t>
            </a:r>
            <a:endParaRPr lang="ru-RU" sz="2400" b="1" dirty="0" smtClean="0">
              <a:solidFill>
                <a:srgbClr val="FF0000"/>
              </a:solidFill>
            </a:endParaRPr>
          </a:p>
          <a:p>
            <a:pPr>
              <a:defRPr/>
            </a:pPr>
            <a:r>
              <a:rPr lang="ru-RU" sz="2400" b="1" dirty="0">
                <a:solidFill>
                  <a:srgbClr val="FF0000"/>
                </a:solidFill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</a:rPr>
              <a:t>                                      </a:t>
            </a:r>
            <a:r>
              <a:rPr lang="ru-RU" sz="2400" b="1" dirty="0" smtClean="0">
                <a:solidFill>
                  <a:srgbClr val="FF0000"/>
                </a:solidFill>
              </a:rPr>
              <a:t>выше</a:t>
            </a:r>
            <a:r>
              <a:rPr lang="ru-RU" sz="2400" b="1" dirty="0">
                <a:solidFill>
                  <a:srgbClr val="FF0000"/>
                </a:solidFill>
              </a:rPr>
              <a:t>, чем в </a:t>
            </a:r>
            <a:r>
              <a:rPr lang="ru-RU" sz="2400" b="1" dirty="0" smtClean="0">
                <a:solidFill>
                  <a:srgbClr val="FF0000"/>
                </a:solidFill>
              </a:rPr>
              <a:t>ЕС …?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290821" name="Text Box 5"/>
          <p:cNvSpPr txBox="1">
            <a:spLocks noChangeArrowheads="1"/>
          </p:cNvSpPr>
          <p:nvPr/>
        </p:nvSpPr>
        <p:spPr bwMode="auto">
          <a:xfrm>
            <a:off x="6732588" y="1268413"/>
            <a:ext cx="7493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1400">
                <a:solidFill>
                  <a:srgbClr val="3399FF"/>
                </a:solidFill>
              </a:rPr>
              <a:t>% </a:t>
            </a:r>
            <a:r>
              <a:rPr lang="en-US" sz="1400">
                <a:solidFill>
                  <a:srgbClr val="3399FF"/>
                </a:solidFill>
              </a:rPr>
              <a:t>PSE</a:t>
            </a:r>
            <a:endParaRPr lang="ru-RU" sz="1400">
              <a:solidFill>
                <a:srgbClr val="3399FF"/>
              </a:solidFill>
            </a:endParaRPr>
          </a:p>
        </p:txBody>
      </p:sp>
      <p:pic>
        <p:nvPicPr>
          <p:cNvPr id="290823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3212976"/>
            <a:ext cx="5184775" cy="2952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290825" name="Text Box 9"/>
          <p:cNvSpPr txBox="1">
            <a:spLocks noChangeArrowheads="1"/>
          </p:cNvSpPr>
          <p:nvPr/>
        </p:nvSpPr>
        <p:spPr bwMode="auto">
          <a:xfrm>
            <a:off x="827088" y="6381750"/>
            <a:ext cx="7993062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ru-RU" sz="1200" dirty="0" err="1">
                <a:solidFill>
                  <a:srgbClr val="0066FF"/>
                </a:solidFill>
              </a:rPr>
              <a:t>http</a:t>
            </a:r>
            <a:r>
              <a:rPr lang="ru-RU" sz="1200" dirty="0">
                <a:solidFill>
                  <a:srgbClr val="0066FF"/>
                </a:solidFill>
              </a:rPr>
              <a:t>://</a:t>
            </a:r>
            <a:r>
              <a:rPr lang="ru-RU" sz="1200" dirty="0" err="1">
                <a:solidFill>
                  <a:srgbClr val="0066FF"/>
                </a:solidFill>
              </a:rPr>
              <a:t>www.oecd.org</a:t>
            </a:r>
            <a:r>
              <a:rPr lang="ru-RU" sz="1200" dirty="0">
                <a:solidFill>
                  <a:srgbClr val="0066FF"/>
                </a:solidFill>
              </a:rPr>
              <a:t>/</a:t>
            </a:r>
            <a:r>
              <a:rPr lang="ru-RU" sz="1200" dirty="0" err="1">
                <a:solidFill>
                  <a:srgbClr val="0066FF"/>
                </a:solidFill>
              </a:rPr>
              <a:t>tad</a:t>
            </a:r>
            <a:r>
              <a:rPr lang="ru-RU" sz="1200" dirty="0">
                <a:solidFill>
                  <a:srgbClr val="0066FF"/>
                </a:solidFill>
              </a:rPr>
              <a:t>/</a:t>
            </a:r>
            <a:r>
              <a:rPr lang="ru-RU" sz="1200" dirty="0" err="1">
                <a:solidFill>
                  <a:srgbClr val="0066FF"/>
                </a:solidFill>
              </a:rPr>
              <a:t>agricultural-policies</a:t>
            </a:r>
            <a:r>
              <a:rPr lang="ru-RU" sz="1200" dirty="0">
                <a:solidFill>
                  <a:srgbClr val="0066FF"/>
                </a:solidFill>
              </a:rPr>
              <a:t>/</a:t>
            </a:r>
            <a:r>
              <a:rPr lang="ru-RU" sz="1200" dirty="0" err="1">
                <a:solidFill>
                  <a:srgbClr val="0066FF"/>
                </a:solidFill>
              </a:rPr>
              <a:t>producerandconsumersupportestimatesdatabase.htm</a:t>
            </a:r>
            <a:endParaRPr lang="ru-RU" sz="1200" dirty="0">
              <a:solidFill>
                <a:srgbClr val="0066FF"/>
              </a:solidFill>
            </a:endParaRPr>
          </a:p>
        </p:txBody>
      </p:sp>
      <p:sp>
        <p:nvSpPr>
          <p:cNvPr id="290826" name="Rectangle 10"/>
          <p:cNvSpPr>
            <a:spLocks noChangeArrowheads="1"/>
          </p:cNvSpPr>
          <p:nvPr/>
        </p:nvSpPr>
        <p:spPr bwMode="auto">
          <a:xfrm>
            <a:off x="395288" y="908050"/>
            <a:ext cx="4681537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rgbClr val="515B2D"/>
                </a:solidFill>
              </a:rPr>
              <a:t>PSE</a:t>
            </a:r>
            <a:r>
              <a:rPr lang="ru-RU" dirty="0">
                <a:solidFill>
                  <a:srgbClr val="515B2D"/>
                </a:solidFill>
              </a:rPr>
              <a:t> (</a:t>
            </a:r>
            <a:r>
              <a:rPr lang="en-US" dirty="0">
                <a:solidFill>
                  <a:srgbClr val="515B2D"/>
                </a:solidFill>
              </a:rPr>
              <a:t>producer support estimate</a:t>
            </a:r>
            <a:r>
              <a:rPr lang="ru-RU" dirty="0">
                <a:solidFill>
                  <a:srgbClr val="515B2D"/>
                </a:solidFill>
              </a:rPr>
              <a:t>) – </a:t>
            </a:r>
            <a:r>
              <a:rPr lang="ru-RU" b="1" dirty="0" smtClean="0">
                <a:solidFill>
                  <a:srgbClr val="515B2D"/>
                </a:solidFill>
              </a:rPr>
              <a:t>агрегированный </a:t>
            </a:r>
            <a:r>
              <a:rPr lang="ru-RU" b="1" dirty="0">
                <a:solidFill>
                  <a:srgbClr val="515B2D"/>
                </a:solidFill>
              </a:rPr>
              <a:t>уровень поддержки сельхозпроизводителей </a:t>
            </a:r>
            <a:r>
              <a:rPr lang="ru-RU" dirty="0">
                <a:solidFill>
                  <a:srgbClr val="515B2D"/>
                </a:solidFill>
              </a:rPr>
              <a:t>(в денежных единицах или в % по отношению к валовой выручке). Ежегодно рассчитывается для стран ОЭСР и других крупных государств, национальными специалистами и представителями организации </a:t>
            </a:r>
          </a:p>
        </p:txBody>
      </p:sp>
    </p:spTree>
    <p:extLst>
      <p:ext uri="{BB962C8B-B14F-4D97-AF65-F5344CB8AC3E}">
        <p14:creationId xmlns:p14="http://schemas.microsoft.com/office/powerpoint/2010/main" val="11063362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5" name="Rectangle 3"/>
          <p:cNvSpPr>
            <a:spLocks noChangeArrowheads="1"/>
          </p:cNvSpPr>
          <p:nvPr/>
        </p:nvSpPr>
        <p:spPr bwMode="auto">
          <a:xfrm>
            <a:off x="539750" y="1916113"/>
            <a:ext cx="7993063" cy="4401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ru-RU" dirty="0"/>
              <a:t>КЛЮЧЕВОЙ АРГУМЕНТ:</a:t>
            </a:r>
            <a:r>
              <a:rPr lang="ru-RU" b="1" i="1" dirty="0">
                <a:solidFill>
                  <a:srgbClr val="009900"/>
                </a:solidFill>
              </a:rPr>
              <a:t> </a:t>
            </a:r>
            <a:r>
              <a:rPr lang="ru-RU" b="1" i="1" dirty="0">
                <a:solidFill>
                  <a:srgbClr val="000099"/>
                </a:solidFill>
              </a:rPr>
              <a:t>В Европе выделяют субсидий в 400 евро на гектар, а в России – 250 рублей! Разница – в десятки раз! </a:t>
            </a:r>
          </a:p>
          <a:p>
            <a:pPr>
              <a:buFont typeface="Wingdings" charset="0"/>
              <a:buChar char="ü"/>
              <a:defRPr/>
            </a:pPr>
            <a:endParaRPr lang="ru-RU" sz="2400" dirty="0">
              <a:solidFill>
                <a:srgbClr val="000099"/>
              </a:solidFill>
            </a:endParaRPr>
          </a:p>
          <a:p>
            <a:pPr>
              <a:buFont typeface="Wingdings" charset="0"/>
              <a:buChar char="ü"/>
              <a:defRPr/>
            </a:pPr>
            <a:r>
              <a:rPr lang="ru-RU" sz="2400" dirty="0"/>
              <a:t> Некорректно сравнивается общий объем поддержки АПК в Европе и лишь один ее второстепенный инструмент – субсидия на гектар пашни (в России). </a:t>
            </a:r>
          </a:p>
          <a:p>
            <a:pPr>
              <a:defRPr/>
            </a:pPr>
            <a:endParaRPr lang="ru-RU" sz="2400" dirty="0">
              <a:solidFill>
                <a:srgbClr val="808080"/>
              </a:solidFill>
            </a:endParaRPr>
          </a:p>
          <a:p>
            <a:pPr>
              <a:buFont typeface="Wingdings" charset="0"/>
              <a:buChar char="ü"/>
              <a:defRPr/>
            </a:pPr>
            <a:r>
              <a:rPr lang="ru-RU" sz="2400" dirty="0"/>
              <a:t>Уровень господдержки в доходах  или </a:t>
            </a:r>
          </a:p>
          <a:p>
            <a:pPr>
              <a:defRPr/>
            </a:pPr>
            <a:r>
              <a:rPr lang="ru-RU" sz="2400" dirty="0">
                <a:latin typeface="Calibri" charset="0"/>
              </a:rPr>
              <a:t>агрегированный уровень поддержки сельхозпроизводителей </a:t>
            </a:r>
          </a:p>
          <a:p>
            <a:pPr>
              <a:defRPr/>
            </a:pPr>
            <a:endParaRPr lang="ru-RU" sz="2400" dirty="0">
              <a:latin typeface="Calibri" charset="0"/>
            </a:endParaRPr>
          </a:p>
          <a:p>
            <a:pPr>
              <a:defRPr/>
            </a:pPr>
            <a:r>
              <a:rPr lang="ru-RU" sz="2800" b="1" dirty="0">
                <a:solidFill>
                  <a:srgbClr val="000090"/>
                </a:solidFill>
                <a:latin typeface="Calibri" charset="0"/>
              </a:rPr>
              <a:t>Серьезное недофинансирование АПК </a:t>
            </a:r>
            <a:r>
              <a:rPr lang="ru-RU" sz="2800" b="1" dirty="0" smtClean="0">
                <a:solidFill>
                  <a:srgbClr val="000090"/>
                </a:solidFill>
                <a:latin typeface="Calibri" charset="0"/>
              </a:rPr>
              <a:t>России!</a:t>
            </a:r>
            <a:endParaRPr lang="ru-RU" sz="2800" b="1" dirty="0">
              <a:solidFill>
                <a:srgbClr val="000090"/>
              </a:solidFill>
            </a:endParaRPr>
          </a:p>
        </p:txBody>
      </p:sp>
      <p:sp>
        <p:nvSpPr>
          <p:cNvPr id="3072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z="3600">
                <a:solidFill>
                  <a:srgbClr val="FF0000"/>
                </a:solidFill>
                <a:latin typeface="Calibri" charset="0"/>
              </a:rPr>
              <a:t>Как сравнивать господдержку?</a:t>
            </a:r>
          </a:p>
        </p:txBody>
      </p:sp>
    </p:spTree>
    <p:extLst>
      <p:ext uri="{BB962C8B-B14F-4D97-AF65-F5344CB8AC3E}">
        <p14:creationId xmlns:p14="http://schemas.microsoft.com/office/powerpoint/2010/main" val="16650845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8572</TotalTime>
  <Words>1163</Words>
  <Application>Microsoft Macintosh PowerPoint</Application>
  <PresentationFormat>Экран (4:3)</PresentationFormat>
  <Paragraphs>155</Paragraphs>
  <Slides>19</Slides>
  <Notes>7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1" baseType="lpstr">
      <vt:lpstr>Тема Office</vt:lpstr>
      <vt:lpstr>Документ</vt:lpstr>
      <vt:lpstr>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Как сравнивать господдержку?</vt:lpstr>
      <vt:lpstr>Диспаритет: проблема не в цене реализации…</vt:lpstr>
      <vt:lpstr>Презентация PowerPoint</vt:lpstr>
      <vt:lpstr>Презентация PowerPoint</vt:lpstr>
      <vt:lpstr>Впереди - торможение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Лекция2. Понятие корпораций. Функции корпораций.</dc:title>
  <dc:creator>Win7</dc:creator>
  <cp:lastModifiedBy>Пользователь Microsoft Office</cp:lastModifiedBy>
  <cp:revision>130</cp:revision>
  <dcterms:created xsi:type="dcterms:W3CDTF">2012-09-25T16:20:30Z</dcterms:created>
  <dcterms:modified xsi:type="dcterms:W3CDTF">2013-10-08T04:13:22Z</dcterms:modified>
</cp:coreProperties>
</file>