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4" r:id="rId5"/>
    <p:sldId id="296" r:id="rId6"/>
    <p:sldId id="288" r:id="rId7"/>
    <p:sldId id="297" r:id="rId8"/>
    <p:sldId id="281" r:id="rId9"/>
    <p:sldId id="259" r:id="rId10"/>
    <p:sldId id="284" r:id="rId11"/>
    <p:sldId id="285" r:id="rId12"/>
    <p:sldId id="263" r:id="rId13"/>
    <p:sldId id="272" r:id="rId14"/>
    <p:sldId id="271" r:id="rId15"/>
    <p:sldId id="274" r:id="rId16"/>
    <p:sldId id="290" r:id="rId17"/>
    <p:sldId id="265" r:id="rId18"/>
    <p:sldId id="262" r:id="rId19"/>
    <p:sldId id="292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LKNUR1\Desktop\&#220;&#231;%20ayl&#305;k%20sat&#305;&#351;%20raporu1.xlsx" TargetMode="Externa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Turkish Population Growth ; Million</a:t>
            </a:r>
          </a:p>
        </c:rich>
      </c:tx>
      <c:layout>
        <c:manualLayout>
          <c:xMode val="edge"/>
          <c:yMode val="edge"/>
          <c:x val="0.32212641982070889"/>
          <c:y val="3.15988855116056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612836052762674E-2"/>
          <c:y val="0.11794029552309161"/>
          <c:w val="0.75350185100101941"/>
          <c:h val="0.77571328974503184"/>
        </c:manualLayout>
      </c:layout>
      <c:scatterChart>
        <c:scatterStyle val="smoothMarker"/>
        <c:varyColors val="0"/>
        <c:ser>
          <c:idx val="0"/>
          <c:order val="0"/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'[3110708072474650926.xls]t1_14022013'!$A$5:$A$42</c:f>
              <c:numCache>
                <c:formatCode>0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'[3110708072474650926.xls]t1_14022013'!$B$5:$B$42</c:f>
              <c:numCache>
                <c:formatCode>###\ ###\ ###</c:formatCode>
                <c:ptCount val="38"/>
                <c:pt idx="0">
                  <c:v>76.481847000000002</c:v>
                </c:pt>
                <c:pt idx="1">
                  <c:v>77.323892000000001</c:v>
                </c:pt>
                <c:pt idx="2">
                  <c:v>78.151750000000007</c:v>
                </c:pt>
                <c:pt idx="3">
                  <c:v>78.965644999999995</c:v>
                </c:pt>
                <c:pt idx="4">
                  <c:v>79.766012000000003</c:v>
                </c:pt>
                <c:pt idx="5">
                  <c:v>80.551265999999998</c:v>
                </c:pt>
                <c:pt idx="6">
                  <c:v>81.321568999999997</c:v>
                </c:pt>
                <c:pt idx="7">
                  <c:v>82.076787999999993</c:v>
                </c:pt>
                <c:pt idx="8">
                  <c:v>82.816249999999997</c:v>
                </c:pt>
                <c:pt idx="9">
                  <c:v>83.540075999999999</c:v>
                </c:pt>
                <c:pt idx="10">
                  <c:v>84.247088000000005</c:v>
                </c:pt>
                <c:pt idx="11">
                  <c:v>84.936009999999996</c:v>
                </c:pt>
                <c:pt idx="12">
                  <c:v>85.569125</c:v>
                </c:pt>
                <c:pt idx="13">
                  <c:v>86.182900000000004</c:v>
                </c:pt>
                <c:pt idx="14">
                  <c:v>86.77655</c:v>
                </c:pt>
                <c:pt idx="15">
                  <c:v>87.349414999999993</c:v>
                </c:pt>
                <c:pt idx="16">
                  <c:v>87.900467000000006</c:v>
                </c:pt>
                <c:pt idx="17">
                  <c:v>88.427604000000002</c:v>
                </c:pt>
                <c:pt idx="18">
                  <c:v>88.929671999999997</c:v>
                </c:pt>
                <c:pt idx="19">
                  <c:v>89.406655999999998</c:v>
                </c:pt>
                <c:pt idx="20">
                  <c:v>89.857527000000005</c:v>
                </c:pt>
                <c:pt idx="21">
                  <c:v>90.282341000000002</c:v>
                </c:pt>
                <c:pt idx="22">
                  <c:v>90.680301999999998</c:v>
                </c:pt>
                <c:pt idx="23">
                  <c:v>91.050330000000002</c:v>
                </c:pt>
                <c:pt idx="24">
                  <c:v>91.392634000000001</c:v>
                </c:pt>
                <c:pt idx="25">
                  <c:v>91.708112999999997</c:v>
                </c:pt>
                <c:pt idx="26">
                  <c:v>91.996525000000005</c:v>
                </c:pt>
                <c:pt idx="27">
                  <c:v>92.257821000000007</c:v>
                </c:pt>
                <c:pt idx="28">
                  <c:v>92.492085000000003</c:v>
                </c:pt>
                <c:pt idx="29">
                  <c:v>92.700354000000004</c:v>
                </c:pt>
                <c:pt idx="30">
                  <c:v>92.883492000000004</c:v>
                </c:pt>
                <c:pt idx="31">
                  <c:v>93.042266999999995</c:v>
                </c:pt>
                <c:pt idx="32">
                  <c:v>93.175280999999998</c:v>
                </c:pt>
                <c:pt idx="33">
                  <c:v>93.283051999999998</c:v>
                </c:pt>
                <c:pt idx="34">
                  <c:v>93.366932000000006</c:v>
                </c:pt>
                <c:pt idx="35">
                  <c:v>93.426741000000007</c:v>
                </c:pt>
                <c:pt idx="36">
                  <c:v>93.463312000000002</c:v>
                </c:pt>
                <c:pt idx="37">
                  <c:v>93.475575000000006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9472"/>
        <c:axId val="6331008"/>
      </c:scatterChart>
      <c:valAx>
        <c:axId val="6329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31008"/>
        <c:crosses val="autoZero"/>
        <c:crossBetween val="midCat"/>
      </c:valAx>
      <c:valAx>
        <c:axId val="633100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29472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tr-TR"/>
              <a:t>FEED IMPORT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073069105691056"/>
          <c:y val="6.2590827462356696E-2"/>
          <c:w val="0.70206063685636855"/>
          <c:h val="0.60856817239950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Sayfa1!$A$3</c:f>
              <c:strCache>
                <c:ptCount val="1"/>
                <c:pt idx="0">
                  <c:v>CORN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Sayfa1!$B$3:$E$3</c:f>
              <c:numCache>
                <c:formatCode>#,##0</c:formatCode>
                <c:ptCount val="4"/>
                <c:pt idx="0">
                  <c:v>464</c:v>
                </c:pt>
                <c:pt idx="1">
                  <c:v>435</c:v>
                </c:pt>
                <c:pt idx="2">
                  <c:v>373</c:v>
                </c:pt>
                <c:pt idx="3">
                  <c:v>802</c:v>
                </c:pt>
              </c:numCache>
            </c:numRef>
          </c:val>
        </c:ser>
        <c:ser>
          <c:idx val="2"/>
          <c:order val="1"/>
          <c:tx>
            <c:strRef>
              <c:f>Sayfa1!$A$4</c:f>
              <c:strCache>
                <c:ptCount val="1"/>
                <c:pt idx="0">
                  <c:v>BARLEY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Sayfa1!$B$4:$E$4</c:f>
              <c:numCache>
                <c:formatCode>#,##0</c:formatCode>
                <c:ptCount val="4"/>
                <c:pt idx="0">
                  <c:v>0.5</c:v>
                </c:pt>
                <c:pt idx="1">
                  <c:v>2.5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3"/>
          <c:order val="2"/>
          <c:tx>
            <c:strRef>
              <c:f>Sayfa1!$A$5</c:f>
              <c:strCache>
                <c:ptCount val="1"/>
                <c:pt idx="0">
                  <c:v>OILSEEDS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Sayfa1!$B$5:$E$5</c:f>
              <c:numCache>
                <c:formatCode>#,##0</c:formatCode>
                <c:ptCount val="4"/>
                <c:pt idx="0">
                  <c:v>626</c:v>
                </c:pt>
                <c:pt idx="1">
                  <c:v>961</c:v>
                </c:pt>
                <c:pt idx="2">
                  <c:v>1052</c:v>
                </c:pt>
                <c:pt idx="3">
                  <c:v>1008</c:v>
                </c:pt>
              </c:numCache>
            </c:numRef>
          </c:val>
        </c:ser>
        <c:ser>
          <c:idx val="4"/>
          <c:order val="3"/>
          <c:tx>
            <c:strRef>
              <c:f>Sayfa1!$A$6</c:f>
              <c:strCache>
                <c:ptCount val="1"/>
                <c:pt idx="0">
                  <c:v>SOYBEAN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Sayfa1!$B$6:$E$6</c:f>
              <c:numCache>
                <c:formatCode>#,##0</c:formatCode>
                <c:ptCount val="4"/>
                <c:pt idx="0">
                  <c:v>974</c:v>
                </c:pt>
                <c:pt idx="1">
                  <c:v>1756</c:v>
                </c:pt>
                <c:pt idx="2">
                  <c:v>1298</c:v>
                </c:pt>
                <c:pt idx="3">
                  <c:v>1194</c:v>
                </c:pt>
              </c:numCache>
            </c:numRef>
          </c:val>
        </c:ser>
        <c:ser>
          <c:idx val="5"/>
          <c:order val="4"/>
          <c:tx>
            <c:strRef>
              <c:f>Sayfa1!$A$7</c:f>
              <c:strCache>
                <c:ptCount val="1"/>
                <c:pt idx="0">
                  <c:v>SOYBEAN MEAL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Sayfa1!$B$7:$E$7</c:f>
              <c:numCache>
                <c:formatCode>#,##0</c:formatCode>
                <c:ptCount val="4"/>
                <c:pt idx="0">
                  <c:v>352</c:v>
                </c:pt>
                <c:pt idx="1">
                  <c:v>408</c:v>
                </c:pt>
                <c:pt idx="2">
                  <c:v>542</c:v>
                </c:pt>
                <c:pt idx="3">
                  <c:v>1002</c:v>
                </c:pt>
              </c:numCache>
            </c:numRef>
          </c:val>
        </c:ser>
        <c:ser>
          <c:idx val="6"/>
          <c:order val="5"/>
          <c:tx>
            <c:strRef>
              <c:f>Sayfa1!$A$8</c:f>
              <c:strCache>
                <c:ptCount val="1"/>
                <c:pt idx="0">
                  <c:v>BY-PRODUCTS (WBP-SBPP-CGF RBP ETC)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Sayfa1!$B$8:$E$8</c:f>
              <c:numCache>
                <c:formatCode>#,##0</c:formatCode>
                <c:ptCount val="4"/>
                <c:pt idx="0">
                  <c:v>1238</c:v>
                </c:pt>
                <c:pt idx="1">
                  <c:v>1422</c:v>
                </c:pt>
                <c:pt idx="2">
                  <c:v>955</c:v>
                </c:pt>
                <c:pt idx="3">
                  <c:v>1393</c:v>
                </c:pt>
              </c:numCache>
            </c:numRef>
          </c:val>
        </c:ser>
        <c:ser>
          <c:idx val="7"/>
          <c:order val="6"/>
          <c:tx>
            <c:strRef>
              <c:f>Sayfa1!$A$9</c:f>
              <c:strCache>
                <c:ptCount val="1"/>
                <c:pt idx="0">
                  <c:v>MEALS (SUNFLOWER-RAPE ETC)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Sayfa1!$B$9:$E$9</c:f>
              <c:numCache>
                <c:formatCode>#,##0</c:formatCode>
                <c:ptCount val="4"/>
                <c:pt idx="0">
                  <c:v>340</c:v>
                </c:pt>
                <c:pt idx="1">
                  <c:v>516</c:v>
                </c:pt>
                <c:pt idx="2">
                  <c:v>737</c:v>
                </c:pt>
                <c:pt idx="3">
                  <c:v>857</c:v>
                </c:pt>
              </c:numCache>
            </c:numRef>
          </c:val>
        </c:ser>
        <c:ser>
          <c:idx val="1"/>
          <c:order val="7"/>
          <c:tx>
            <c:strRef>
              <c:f>Sayfa1!$A$10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Sayfa1!$B$1:$E$2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strCache>
            </c:strRef>
          </c:cat>
          <c:val>
            <c:numRef>
              <c:f>Sayfa1!$B$10:$E$10</c:f>
              <c:numCache>
                <c:formatCode>#,##0</c:formatCode>
                <c:ptCount val="4"/>
                <c:pt idx="0">
                  <c:v>3994.5</c:v>
                </c:pt>
                <c:pt idx="1">
                  <c:v>5500.5</c:v>
                </c:pt>
                <c:pt idx="2">
                  <c:v>4968</c:v>
                </c:pt>
                <c:pt idx="3">
                  <c:v>6263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664448"/>
        <c:axId val="38936576"/>
      </c:barChart>
      <c:catAx>
        <c:axId val="386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936576"/>
        <c:crosses val="autoZero"/>
        <c:auto val="1"/>
        <c:lblAlgn val="ctr"/>
        <c:lblOffset val="10"/>
        <c:noMultiLvlLbl val="0"/>
      </c:catAx>
      <c:valAx>
        <c:axId val="3893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softEdge rad="0"/>
          </a:effectLst>
        </c:spPr>
        <c:txPr>
          <a:bodyPr rot="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64448"/>
        <c:crosses val="autoZero"/>
        <c:crossBetween val="between"/>
      </c:valAx>
      <c:dTable>
        <c:showHorzBorder val="0"/>
        <c:showVertBorder val="0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0.53611</cdr:x>
      <cdr:y>0.06465</cdr:y>
    </cdr:from>
    <cdr:to>
      <cdr:x>0.73801</cdr:x>
      <cdr:y>0.22986</cdr:y>
    </cdr:to>
    <cdr:grpSp>
      <cdr:nvGrpSpPr>
        <cdr:cNvPr id="5" name="Grup 4"/>
        <cdr:cNvGrpSpPr/>
      </cdr:nvGrpSpPr>
      <cdr:grpSpPr>
        <a:xfrm xmlns:a="http://schemas.openxmlformats.org/drawingml/2006/main">
          <a:off x="4928722" y="329960"/>
          <a:ext cx="1856166" cy="843198"/>
          <a:chOff x="5958675" y="1121229"/>
          <a:chExt cx="1949380" cy="964642"/>
        </a:xfrm>
      </cdr:grpSpPr>
      <cdr:sp macro="" textlink="">
        <cdr:nvSpPr>
          <cdr:cNvPr id="4" name="Oval 3"/>
          <cdr:cNvSpPr/>
        </cdr:nvSpPr>
        <cdr:spPr>
          <a:xfrm xmlns:a="http://schemas.openxmlformats.org/drawingml/2006/main">
            <a:off x="5958675" y="1121229"/>
            <a:ext cx="1949380" cy="964642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FFC000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tr-TR"/>
          </a:p>
        </cdr:txBody>
      </cdr:sp>
      <cdr:sp macro="" textlink="">
        <cdr:nvSpPr>
          <cdr:cNvPr id="3" name="Metin kutusu 1"/>
          <cdr:cNvSpPr txBox="1"/>
        </cdr:nvSpPr>
        <cdr:spPr>
          <a:xfrm xmlns:a="http://schemas.openxmlformats.org/drawingml/2006/main">
            <a:off x="5959233" y="1310529"/>
            <a:ext cx="1929283" cy="646331"/>
          </a:xfrm>
          <a:prstGeom xmlns:a="http://schemas.openxmlformats.org/drawingml/2006/main" prst="rect">
            <a:avLst/>
          </a:prstGeom>
          <a:noFill xmlns:a="http://schemas.openxmlformats.org/drawingml/2006/main"/>
          <a:effectLst xmlns:a="http://schemas.openxmlformats.org/drawingml/2006/main">
            <a:outerShdw blurRad="50800" dist="38100" dir="8100000" algn="tr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tr-TR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Avereage</a:t>
            </a:r>
            <a:r>
              <a:rPr lang="tr-T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%14 </a:t>
            </a:r>
            <a:r>
              <a:rPr lang="tr-TR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</a:t>
            </a:r>
            <a:r>
              <a:rPr lang="tr-T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  <a:endParaRPr lang="tr-TR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cdr:txBody>
      </cdr:sp>
    </cdr:grpSp>
  </cdr:relSizeAnchor>
  <cdr:relSizeAnchor xmlns:cdr="http://schemas.openxmlformats.org/drawingml/2006/chartDrawing">
    <cdr:from>
      <cdr:x>0.75717</cdr:x>
      <cdr:y>0.00288</cdr:y>
    </cdr:from>
    <cdr:to>
      <cdr:x>0.96129</cdr:x>
      <cdr:y>0.22284</cdr:y>
    </cdr:to>
    <cdr:grpSp>
      <cdr:nvGrpSpPr>
        <cdr:cNvPr id="9" name="Grup 8"/>
        <cdr:cNvGrpSpPr/>
      </cdr:nvGrpSpPr>
      <cdr:grpSpPr>
        <a:xfrm xmlns:a="http://schemas.openxmlformats.org/drawingml/2006/main">
          <a:off x="6961036" y="14699"/>
          <a:ext cx="1876575" cy="1122631"/>
          <a:chOff x="5998116" y="1172028"/>
          <a:chExt cx="1960739" cy="1259673"/>
        </a:xfrm>
      </cdr:grpSpPr>
      <cdr:grpSp>
        <cdr:nvGrpSpPr>
          <cdr:cNvPr id="6" name="Grup 5"/>
          <cdr:cNvGrpSpPr/>
        </cdr:nvGrpSpPr>
        <cdr:grpSpPr>
          <a:xfrm xmlns:a="http://schemas.openxmlformats.org/drawingml/2006/main">
            <a:off x="6009475" y="1172028"/>
            <a:ext cx="1949380" cy="1259673"/>
            <a:chOff x="6140483" y="2085871"/>
            <a:chExt cx="1959481" cy="983566"/>
          </a:xfrm>
        </cdr:grpSpPr>
        <cdr:sp macro="" textlink="">
          <cdr:nvSpPr>
            <cdr:cNvPr id="7" name="Oval 6"/>
            <cdr:cNvSpPr/>
          </cdr:nvSpPr>
          <cdr:spPr>
            <a:xfrm xmlns:a="http://schemas.openxmlformats.org/drawingml/2006/main">
              <a:off x="6140483" y="2085871"/>
              <a:ext cx="1959481" cy="983566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92D050"/>
            </a:solidFill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/>
            <a:lstStyle xmlns:a="http://schemas.openxmlformats.org/drawingml/2006/main"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endParaRPr lang="tr-TR"/>
            </a:p>
          </cdr:txBody>
        </cdr:sp>
      </cdr:grpSp>
      <cdr:sp macro="" textlink="">
        <cdr:nvSpPr>
          <cdr:cNvPr id="2" name="Metin kutusu 1"/>
          <cdr:cNvSpPr txBox="1"/>
        </cdr:nvSpPr>
        <cdr:spPr>
          <a:xfrm xmlns:a="http://schemas.openxmlformats.org/drawingml/2006/main">
            <a:off x="5998116" y="1491400"/>
            <a:ext cx="1929283" cy="646331"/>
          </a:xfrm>
          <a:prstGeom xmlns:a="http://schemas.openxmlformats.org/drawingml/2006/main" prst="rect">
            <a:avLst/>
          </a:prstGeom>
          <a:noFill xmlns:a="http://schemas.openxmlformats.org/drawingml/2006/main"/>
          <a:effectLst xmlns:a="http://schemas.openxmlformats.org/drawingml/2006/main">
            <a:outerShdw blurRad="50800" dist="38100" dir="8100000" algn="tr" rotWithShape="0">
              <a:prstClr val="black">
                <a:alpha val="40000"/>
              </a:prstClr>
            </a:outerShdw>
          </a:effectLst>
        </cdr:spPr>
        <cdr:txBody>
          <a:bodyPr xmlns:a="http://schemas.openxmlformats.org/drawingml/2006/main" vertOverflow="clip" wrap="square" rtlCol="0">
            <a:spAutoFit/>
          </a:bodyPr>
          <a:lstStyle xmlns:a="http://schemas.openxmlformats.org/drawingml/2006/main"/>
          <a:p xmlns:a="http://schemas.openxmlformats.org/drawingml/2006/main">
            <a:pPr algn="ctr"/>
            <a:r>
              <a:rPr lang="tr-T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+ 2,26 </a:t>
            </a:r>
            <a:r>
              <a:rPr lang="tr-TR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mio</a:t>
            </a:r>
            <a:r>
              <a:rPr lang="tr-T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ton</a:t>
            </a:r>
          </a:p>
          <a:p xmlns:a="http://schemas.openxmlformats.org/drawingml/2006/main">
            <a:pPr algn="ctr"/>
            <a:r>
              <a:rPr lang="tr-TR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% 56 )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99433" y="979097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Supply and Demand Trends in the </a:t>
            </a:r>
            <a:r>
              <a:rPr lang="tr-TR" b="1" dirty="0" err="1">
                <a:solidFill>
                  <a:schemeClr val="bg2">
                    <a:lumMod val="50000"/>
                  </a:schemeClr>
                </a:solidFill>
              </a:rPr>
              <a:t>Turkish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Feed Industry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900468" y="4132053"/>
            <a:ext cx="5949203" cy="2625625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ILKNUR IGDIR</a:t>
            </a:r>
          </a:p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HAKAN AGRO DMCC </a:t>
            </a:r>
          </a:p>
          <a:p>
            <a:r>
              <a:rPr lang="tr-TR" sz="3200" dirty="0">
                <a:solidFill>
                  <a:schemeClr val="bg2">
                    <a:lumMod val="50000"/>
                  </a:schemeClr>
                </a:solidFill>
              </a:rPr>
              <a:t>FEED DESK </a:t>
            </a:r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MANAGER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tr-TR" sz="3200" dirty="0" smtClean="0">
                <a:solidFill>
                  <a:schemeClr val="bg2">
                    <a:lumMod val="50000"/>
                  </a:schemeClr>
                </a:solidFill>
              </a:rPr>
              <a:t>ilknur.igdir@hakanfoods.com</a:t>
            </a:r>
            <a:endParaRPr lang="tr-TR" sz="3200" dirty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138" y="88922"/>
            <a:ext cx="229229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44166" y="843756"/>
            <a:ext cx="726663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b="1" u="sng" dirty="0"/>
              <a:t>Conclusion:</a:t>
            </a:r>
          </a:p>
          <a:p>
            <a:pPr eaLnBrk="1" hangingPunct="1"/>
            <a:endParaRPr lang="en-US" sz="2400" b="1" u="sng" dirty="0"/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b="1" dirty="0"/>
              <a:t>Continued population growth and GDP </a:t>
            </a:r>
            <a:r>
              <a:rPr lang="en-US" sz="2800" b="1" dirty="0">
                <a:sym typeface="Wingdings" panose="05000000000000000000" pitchFamily="2" charset="2"/>
              </a:rPr>
              <a:t> increased purchasing power.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sz="1800" b="1" dirty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b="1" dirty="0">
                <a:sym typeface="Wingdings" panose="05000000000000000000" pitchFamily="2" charset="2"/>
              </a:rPr>
              <a:t>Meat, egg and milk consumption to increase: </a:t>
            </a:r>
            <a:r>
              <a:rPr lang="en-US" sz="2800" b="1" u="sng" dirty="0">
                <a:sym typeface="Wingdings" panose="05000000000000000000" pitchFamily="2" charset="2"/>
              </a:rPr>
              <a:t>+</a:t>
            </a:r>
            <a:r>
              <a:rPr lang="en-US" sz="2800" b="1" dirty="0">
                <a:sym typeface="Wingdings" panose="05000000000000000000" pitchFamily="2" charset="2"/>
              </a:rPr>
              <a:t> 3%/</a:t>
            </a:r>
            <a:r>
              <a:rPr lang="en-US" sz="2800" b="1" dirty="0" err="1">
                <a:sym typeface="Wingdings" panose="05000000000000000000" pitchFamily="2" charset="2"/>
              </a:rPr>
              <a:t>yr</a:t>
            </a:r>
            <a:endParaRPr lang="en-US" sz="2800" b="1" dirty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sz="1800" b="1" dirty="0"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sz="2800" b="1" dirty="0"/>
              <a:t>Compound feed production to increase           +3 %/</a:t>
            </a:r>
            <a:r>
              <a:rPr lang="en-US" sz="2800" b="1" dirty="0" err="1"/>
              <a:t>yr</a:t>
            </a:r>
            <a:endParaRPr lang="en-US" sz="2800" b="1" dirty="0"/>
          </a:p>
          <a:p>
            <a:pPr eaLnBrk="1" hangingPunct="1"/>
            <a:endParaRPr lang="en-US" sz="1800" b="1" dirty="0"/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95" y="233737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2287761" y="624110"/>
            <a:ext cx="8915400" cy="515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b="1" u="sng" dirty="0"/>
              <a:t>Conclusion:</a:t>
            </a:r>
          </a:p>
          <a:p>
            <a:pPr eaLnBrk="1" hangingPunct="1"/>
            <a:endParaRPr lang="en-US" sz="1100" b="1" u="sng" dirty="0"/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sz="1600" b="1" dirty="0"/>
          </a:p>
          <a:p>
            <a:pPr marL="0" indent="0" eaLnBrk="1" hangingPunct="1">
              <a:buNone/>
            </a:pPr>
            <a:r>
              <a:rPr lang="en-US" sz="2800" b="1" dirty="0"/>
              <a:t>4. Grain + Soy production for feed projected to increase + 2.5 %/</a:t>
            </a:r>
            <a:r>
              <a:rPr lang="en-US" sz="2800" b="1" dirty="0" err="1"/>
              <a:t>yr</a:t>
            </a:r>
            <a:endParaRPr lang="en-US" sz="2800" b="1" dirty="0"/>
          </a:p>
          <a:p>
            <a:pPr eaLnBrk="1" hangingPunct="1"/>
            <a:endParaRPr lang="en-US" sz="1800" b="1" dirty="0"/>
          </a:p>
          <a:p>
            <a:pPr marL="0" indent="0" eaLnBrk="1" hangingPunct="1">
              <a:buNone/>
            </a:pPr>
            <a:r>
              <a:rPr lang="en-US" sz="2800" b="1" dirty="0"/>
              <a:t>5. Projected deficit in grain and soy production: 0.5 %/</a:t>
            </a:r>
            <a:r>
              <a:rPr lang="en-US" sz="2800" b="1" dirty="0" err="1"/>
              <a:t>yr</a:t>
            </a:r>
            <a:r>
              <a:rPr lang="en-US" sz="2800" b="1" dirty="0"/>
              <a:t> or approx. 30 Million </a:t>
            </a:r>
            <a:r>
              <a:rPr lang="en-US" sz="2800" b="1" dirty="0" err="1"/>
              <a:t>mt</a:t>
            </a:r>
            <a:r>
              <a:rPr lang="en-US" sz="2800" b="1" dirty="0"/>
              <a:t> by 2030.</a:t>
            </a:r>
          </a:p>
          <a:p>
            <a:pPr eaLnBrk="1" hangingPunct="1"/>
            <a:endParaRPr lang="en-US" sz="1800" b="1" dirty="0"/>
          </a:p>
          <a:p>
            <a:pPr marL="0" indent="0" eaLnBrk="1" hangingPunct="1">
              <a:buNone/>
            </a:pPr>
            <a:r>
              <a:rPr lang="en-US" sz="2800" b="1" dirty="0"/>
              <a:t>6. “Stocks : Use” ratio decreasing by approx.    1 %/yr.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en-US" sz="1800" b="1" dirty="0"/>
          </a:p>
          <a:p>
            <a:pPr lvl="1" eaLnBrk="1" hangingPunct="1">
              <a:buFont typeface="Wingdings" panose="05000000000000000000" pitchFamily="2" charset="2"/>
              <a:buChar char="à"/>
            </a:pPr>
            <a:r>
              <a:rPr lang="en-US" sz="2800" b="1" dirty="0">
                <a:solidFill>
                  <a:srgbClr val="FF0000"/>
                </a:solidFill>
              </a:rPr>
              <a:t>How to assure feed and food security </a:t>
            </a:r>
          </a:p>
          <a:p>
            <a:pPr marL="0" indent="0"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>
                <a:solidFill>
                  <a:srgbClr val="FF0000"/>
                </a:solidFill>
              </a:rPr>
              <a:t>and covering the (supply – demand) gap?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94" y="127271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19553" y="2565743"/>
            <a:ext cx="3036332" cy="983412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+ 17 </a:t>
            </a:r>
            <a:r>
              <a:rPr lang="tr-TR" sz="2800" dirty="0" err="1" smtClean="0">
                <a:solidFill>
                  <a:schemeClr val="accent6">
                    <a:lumMod val="75000"/>
                  </a:schemeClr>
                </a:solidFill>
              </a:rPr>
              <a:t>million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(%22,2)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97" y="207643"/>
            <a:ext cx="2292830" cy="610019"/>
          </a:xfrm>
        </p:spPr>
      </p:pic>
      <p:sp>
        <p:nvSpPr>
          <p:cNvPr id="9" name="Unvan 1"/>
          <p:cNvSpPr txBox="1">
            <a:spLocks/>
          </p:cNvSpPr>
          <p:nvPr/>
        </p:nvSpPr>
        <p:spPr>
          <a:xfrm>
            <a:off x="2977044" y="1056732"/>
            <a:ext cx="8915399" cy="6599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dirty="0" err="1" smtClean="0">
                <a:solidFill>
                  <a:srgbClr val="CFE2E7">
                    <a:lumMod val="50000"/>
                  </a:srgbClr>
                </a:solidFill>
              </a:rPr>
              <a:t>Turkish</a:t>
            </a:r>
            <a:r>
              <a:rPr lang="tr-TR" b="1" dirty="0" smtClean="0">
                <a:solidFill>
                  <a:srgbClr val="CFE2E7">
                    <a:lumMod val="50000"/>
                  </a:srgbClr>
                </a:solidFill>
              </a:rPr>
              <a:t> </a:t>
            </a:r>
            <a:r>
              <a:rPr lang="tr-TR" b="1" dirty="0" err="1" smtClean="0">
                <a:solidFill>
                  <a:srgbClr val="CFE2E7">
                    <a:lumMod val="50000"/>
                  </a:srgbClr>
                </a:solidFill>
              </a:rPr>
              <a:t>Population</a:t>
            </a:r>
            <a:r>
              <a:rPr lang="tr-TR" b="1" dirty="0" smtClean="0">
                <a:solidFill>
                  <a:srgbClr val="CFE2E7">
                    <a:lumMod val="50000"/>
                  </a:srgbClr>
                </a:solidFill>
              </a:rPr>
              <a:t> </a:t>
            </a:r>
            <a:r>
              <a:rPr lang="tr-TR" b="1" dirty="0" err="1" smtClean="0">
                <a:solidFill>
                  <a:srgbClr val="CFE2E7">
                    <a:lumMod val="50000"/>
                  </a:srgbClr>
                </a:solidFill>
              </a:rPr>
              <a:t>Forcast</a:t>
            </a:r>
            <a:endParaRPr lang="tr-TR" dirty="0">
              <a:solidFill>
                <a:srgbClr val="31B4E6">
                  <a:lumMod val="75000"/>
                </a:srgbClr>
              </a:solidFill>
            </a:endParaRPr>
          </a:p>
        </p:txBody>
      </p:sp>
      <p:graphicFrame>
        <p:nvGraphicFramePr>
          <p:cNvPr id="10" name="Grafi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232972"/>
              </p:ext>
            </p:extLst>
          </p:nvPr>
        </p:nvGraphicFramePr>
        <p:xfrm>
          <a:off x="2205163" y="1864202"/>
          <a:ext cx="8471140" cy="4421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84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549" y="974690"/>
            <a:ext cx="9869403" cy="5317460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40" y="157416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16" y="964147"/>
            <a:ext cx="9746902" cy="5214907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95" y="233737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42683" y="403047"/>
            <a:ext cx="8911687" cy="1280890"/>
          </a:xfrm>
        </p:spPr>
        <p:txBody>
          <a:bodyPr/>
          <a:lstStyle/>
          <a:p>
            <a:r>
              <a:rPr lang="tr-TR" dirty="0" err="1" smtClean="0"/>
              <a:t>Turkey</a:t>
            </a:r>
            <a:r>
              <a:rPr lang="tr-TR" dirty="0" smtClean="0"/>
              <a:t> </a:t>
            </a:r>
            <a:r>
              <a:rPr lang="tr-TR" dirty="0" err="1" smtClean="0"/>
              <a:t>feed</a:t>
            </a:r>
            <a:r>
              <a:rPr lang="tr-TR" dirty="0" smtClean="0"/>
              <a:t> </a:t>
            </a:r>
            <a:r>
              <a:rPr lang="tr-TR" dirty="0" err="1" smtClean="0"/>
              <a:t>production</a:t>
            </a:r>
            <a:r>
              <a:rPr lang="tr-TR" dirty="0" smtClean="0"/>
              <a:t> </a:t>
            </a:r>
            <a:r>
              <a:rPr lang="tr-TR" dirty="0" err="1" smtClean="0"/>
              <a:t>forcast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831" y="1115368"/>
            <a:ext cx="10040453" cy="5459674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454" y="149188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/>
              <a:t>F</a:t>
            </a:r>
            <a:r>
              <a:rPr lang="tr-TR" dirty="0" err="1" smtClean="0"/>
              <a:t>eed</a:t>
            </a:r>
            <a:r>
              <a:rPr lang="tr-TR" dirty="0" smtClean="0"/>
              <a:t> </a:t>
            </a:r>
            <a:r>
              <a:rPr lang="tr-TR" dirty="0" err="1"/>
              <a:t>I</a:t>
            </a:r>
            <a:r>
              <a:rPr lang="tr-TR" dirty="0" err="1" smtClean="0"/>
              <a:t>mport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592364"/>
              </p:ext>
            </p:extLst>
          </p:nvPr>
        </p:nvGraphicFramePr>
        <p:xfrm>
          <a:off x="2080009" y="1497203"/>
          <a:ext cx="9193491" cy="510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36" y="107174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meat</a:t>
            </a:r>
            <a:r>
              <a:rPr lang="tr-TR" dirty="0" smtClean="0"/>
              <a:t> </a:t>
            </a:r>
            <a:r>
              <a:rPr lang="tr-TR" dirty="0" err="1" smtClean="0"/>
              <a:t>demands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feed</a:t>
            </a:r>
            <a:r>
              <a:rPr lang="tr-TR" dirty="0" smtClean="0"/>
              <a:t> </a:t>
            </a:r>
            <a:r>
              <a:rPr lang="tr-TR" dirty="0" err="1" smtClean="0"/>
              <a:t>demand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“</a:t>
            </a:r>
            <a:r>
              <a:rPr lang="tr-TR" sz="2000" dirty="0" err="1"/>
              <a:t>Turkish</a:t>
            </a:r>
            <a:r>
              <a:rPr lang="tr-TR" sz="2000" dirty="0"/>
              <a:t> </a:t>
            </a:r>
            <a:r>
              <a:rPr lang="tr-TR" sz="2000" dirty="0" err="1"/>
              <a:t>Population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GDP </a:t>
            </a:r>
            <a:r>
              <a:rPr lang="tr-TR" sz="2000" dirty="0" err="1"/>
              <a:t>growth</a:t>
            </a:r>
            <a:r>
              <a:rPr lang="tr-TR" sz="2000" dirty="0"/>
              <a:t> </a:t>
            </a:r>
            <a:r>
              <a:rPr lang="tr-TR" sz="2000" dirty="0" err="1"/>
              <a:t>driving</a:t>
            </a:r>
            <a:r>
              <a:rPr lang="tr-TR" sz="2000" dirty="0"/>
              <a:t> </a:t>
            </a:r>
            <a:r>
              <a:rPr lang="tr-TR" sz="2000" dirty="0" err="1"/>
              <a:t>meat</a:t>
            </a:r>
            <a:r>
              <a:rPr lang="tr-TR" sz="2000" dirty="0"/>
              <a:t> </a:t>
            </a:r>
            <a:r>
              <a:rPr lang="tr-TR" sz="2000" dirty="0" err="1"/>
              <a:t>consumption</a:t>
            </a:r>
            <a:r>
              <a:rPr lang="tr-TR" sz="2000" dirty="0"/>
              <a:t>. </a:t>
            </a:r>
            <a:r>
              <a:rPr lang="tr-TR" sz="2000" dirty="0" err="1"/>
              <a:t>More</a:t>
            </a:r>
            <a:r>
              <a:rPr lang="tr-TR" sz="2000" dirty="0"/>
              <a:t> </a:t>
            </a:r>
            <a:r>
              <a:rPr lang="tr-TR" sz="2000" dirty="0" err="1"/>
              <a:t>meat</a:t>
            </a:r>
            <a:r>
              <a:rPr lang="tr-TR" sz="2000" dirty="0"/>
              <a:t> </a:t>
            </a:r>
            <a:r>
              <a:rPr lang="tr-TR" sz="2000" dirty="0" err="1"/>
              <a:t>means</a:t>
            </a:r>
            <a:r>
              <a:rPr lang="tr-TR" sz="2000" dirty="0"/>
              <a:t> </a:t>
            </a:r>
            <a:r>
              <a:rPr lang="tr-TR" sz="2000" dirty="0" err="1"/>
              <a:t>more</a:t>
            </a:r>
            <a:r>
              <a:rPr lang="tr-TR" sz="2000" dirty="0"/>
              <a:t> </a:t>
            </a:r>
            <a:r>
              <a:rPr lang="tr-TR" sz="2000" dirty="0" err="1"/>
              <a:t>feed</a:t>
            </a:r>
            <a:r>
              <a:rPr lang="tr-TR" sz="2000" dirty="0"/>
              <a:t> </a:t>
            </a:r>
            <a:r>
              <a:rPr lang="tr-TR" sz="2000" dirty="0" err="1"/>
              <a:t>demand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animal</a:t>
            </a:r>
            <a:r>
              <a:rPr lang="tr-TR" sz="2000" dirty="0"/>
              <a:t> </a:t>
            </a:r>
            <a:r>
              <a:rPr lang="tr-TR" sz="2000" dirty="0" err="1"/>
              <a:t>feed</a:t>
            </a:r>
            <a:r>
              <a:rPr lang="tr-TR" sz="2000" dirty="0"/>
              <a:t> </a:t>
            </a:r>
            <a:r>
              <a:rPr lang="tr-TR" sz="2000" dirty="0" err="1"/>
              <a:t>supplements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rising</a:t>
            </a:r>
            <a:r>
              <a:rPr lang="tr-TR" sz="2000" dirty="0"/>
              <a:t>. </a:t>
            </a:r>
          </a:p>
          <a:p>
            <a:r>
              <a:rPr lang="tr-TR" sz="2000" dirty="0" err="1"/>
              <a:t>Health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food</a:t>
            </a:r>
            <a:r>
              <a:rPr lang="tr-TR" sz="2000" dirty="0"/>
              <a:t> </a:t>
            </a:r>
            <a:r>
              <a:rPr lang="tr-TR" sz="2000" dirty="0" err="1"/>
              <a:t>safety</a:t>
            </a:r>
            <a:r>
              <a:rPr lang="tr-TR" sz="2000" dirty="0"/>
              <a:t> </a:t>
            </a:r>
            <a:r>
              <a:rPr lang="tr-TR" sz="2000" dirty="0" err="1"/>
              <a:t>concerns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/>
              <a:t>putting</a:t>
            </a:r>
            <a:r>
              <a:rPr lang="tr-TR" sz="2000" dirty="0"/>
              <a:t> </a:t>
            </a:r>
            <a:r>
              <a:rPr lang="tr-TR" sz="2000" dirty="0" err="1"/>
              <a:t>pressure</a:t>
            </a:r>
            <a:r>
              <a:rPr lang="tr-TR" sz="2000" dirty="0"/>
              <a:t> on </a:t>
            </a:r>
            <a:r>
              <a:rPr lang="tr-TR" sz="2000" dirty="0" err="1"/>
              <a:t>better</a:t>
            </a:r>
            <a:r>
              <a:rPr lang="tr-TR" sz="2000" dirty="0"/>
              <a:t> </a:t>
            </a:r>
            <a:r>
              <a:rPr lang="tr-TR" sz="2000" dirty="0" err="1"/>
              <a:t>quality</a:t>
            </a:r>
            <a:r>
              <a:rPr lang="tr-TR" sz="2000" dirty="0"/>
              <a:t> </a:t>
            </a:r>
            <a:r>
              <a:rPr lang="tr-TR" sz="2000" dirty="0" err="1"/>
              <a:t>feed</a:t>
            </a:r>
            <a:r>
              <a:rPr lang="tr-TR" sz="2000" dirty="0"/>
              <a:t> </a:t>
            </a:r>
            <a:r>
              <a:rPr lang="tr-TR" sz="2000" dirty="0" err="1"/>
              <a:t>ingredients</a:t>
            </a:r>
            <a:r>
              <a:rPr lang="tr-TR" sz="2000" dirty="0"/>
              <a:t>. </a:t>
            </a:r>
            <a:r>
              <a:rPr lang="tr-TR" sz="2000" dirty="0" err="1"/>
              <a:t>There</a:t>
            </a:r>
            <a:r>
              <a:rPr lang="tr-TR" sz="2000" dirty="0"/>
              <a:t> is </a:t>
            </a:r>
            <a:r>
              <a:rPr lang="tr-TR" sz="2000" dirty="0" err="1"/>
              <a:t>growing</a:t>
            </a:r>
            <a:r>
              <a:rPr lang="tr-TR" sz="2000" dirty="0"/>
              <a:t> </a:t>
            </a:r>
            <a:r>
              <a:rPr lang="tr-TR" sz="2000" dirty="0" err="1"/>
              <a:t>concern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enviromental</a:t>
            </a:r>
            <a:r>
              <a:rPr lang="tr-TR" sz="2000" dirty="0"/>
              <a:t> </a:t>
            </a:r>
            <a:r>
              <a:rPr lang="tr-TR" sz="2000" dirty="0" err="1"/>
              <a:t>issues</a:t>
            </a:r>
            <a:r>
              <a:rPr lang="tr-TR" sz="2000" dirty="0"/>
              <a:t> in </a:t>
            </a:r>
            <a:r>
              <a:rPr lang="tr-TR" sz="2000" dirty="0" err="1"/>
              <a:t>animal</a:t>
            </a:r>
            <a:r>
              <a:rPr lang="tr-TR" sz="2000" dirty="0"/>
              <a:t> </a:t>
            </a:r>
            <a:r>
              <a:rPr lang="tr-TR" sz="2000" dirty="0" err="1"/>
              <a:t>agriculture</a:t>
            </a:r>
            <a:r>
              <a:rPr lang="tr-TR" sz="2000" dirty="0"/>
              <a:t>. </a:t>
            </a:r>
            <a:r>
              <a:rPr lang="tr-TR" sz="2000" dirty="0" err="1" smtClean="0"/>
              <a:t>Especially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2009 </a:t>
            </a:r>
            <a:r>
              <a:rPr lang="tr-TR" sz="2000" dirty="0" err="1"/>
              <a:t>Turkey</a:t>
            </a:r>
            <a:r>
              <a:rPr lang="tr-TR" sz="2000" dirty="0"/>
              <a:t> </a:t>
            </a:r>
            <a:r>
              <a:rPr lang="tr-TR" sz="2000" dirty="0" err="1"/>
              <a:t>Biosafety</a:t>
            </a:r>
            <a:r>
              <a:rPr lang="tr-TR" sz="2000" dirty="0"/>
              <a:t> </a:t>
            </a:r>
            <a:r>
              <a:rPr lang="tr-TR" sz="2000" dirty="0" err="1"/>
              <a:t>regulations</a:t>
            </a:r>
            <a:r>
              <a:rPr lang="tr-TR" sz="2000" dirty="0"/>
              <a:t> </a:t>
            </a:r>
            <a:r>
              <a:rPr lang="tr-TR" sz="2000" dirty="0" smtClean="0"/>
              <a:t>,GMO </a:t>
            </a:r>
            <a:r>
              <a:rPr lang="tr-TR" sz="2000" dirty="0" err="1" smtClean="0"/>
              <a:t>issue</a:t>
            </a:r>
            <a:r>
              <a:rPr lang="tr-TR" sz="2000" dirty="0" smtClean="0"/>
              <a:t> is a </a:t>
            </a:r>
            <a:r>
              <a:rPr lang="tr-TR" sz="2000" dirty="0" err="1" smtClean="0"/>
              <a:t>major</a:t>
            </a:r>
            <a:r>
              <a:rPr lang="tr-TR" sz="2000" dirty="0" smtClean="0"/>
              <a:t> </a:t>
            </a:r>
            <a:r>
              <a:rPr lang="tr-TR" sz="2000" dirty="0" err="1" smtClean="0"/>
              <a:t>topic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all</a:t>
            </a:r>
            <a:r>
              <a:rPr lang="tr-TR" sz="2000" dirty="0" smtClean="0"/>
              <a:t> </a:t>
            </a:r>
            <a:r>
              <a:rPr lang="tr-TR" sz="2000" dirty="0" err="1" smtClean="0"/>
              <a:t>exporters</a:t>
            </a:r>
            <a:r>
              <a:rPr lang="tr-TR" sz="2000" dirty="0" smtClean="0"/>
              <a:t> , </a:t>
            </a:r>
            <a:r>
              <a:rPr lang="tr-TR" sz="2000" dirty="0" err="1" smtClean="0"/>
              <a:t>importers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feed</a:t>
            </a:r>
            <a:r>
              <a:rPr lang="tr-TR" sz="2000" dirty="0" smtClean="0"/>
              <a:t> </a:t>
            </a:r>
            <a:r>
              <a:rPr lang="tr-TR" sz="2000" dirty="0" err="1" smtClean="0"/>
              <a:t>plants</a:t>
            </a:r>
            <a:r>
              <a:rPr lang="tr-TR" sz="2000" dirty="0" smtClean="0"/>
              <a:t>. </a:t>
            </a:r>
            <a:endParaRPr lang="tr-TR" sz="20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85" y="90500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2998"/>
          </a:xfrm>
        </p:spPr>
        <p:txBody>
          <a:bodyPr/>
          <a:lstStyle/>
          <a:p>
            <a:r>
              <a:rPr lang="en-US" b="1" dirty="0"/>
              <a:t>So what can the world actually do? 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91991" y="1597688"/>
            <a:ext cx="9012621" cy="51073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What </a:t>
            </a:r>
            <a:r>
              <a:rPr lang="en-US" sz="2000" dirty="0">
                <a:latin typeface="Century Gothic" panose="020B0502020202020204" pitchFamily="34" charset="0"/>
              </a:rPr>
              <a:t>are developing trends in the use of ingredients for the production of animal feed?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How will changes in the availability of key ingredients affect formulations and the cost of feeding animals over the next three years?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What new technologies and managerial approaches are being harnessed to increase feed efficiencies and lower costs per unit of production of animal protein?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What new technologies and approaches to formulating feed are likely to be introduced into the market over the next three years</a:t>
            </a:r>
          </a:p>
          <a:p>
            <a:endParaRPr lang="tr-TR" sz="2000" dirty="0">
              <a:latin typeface="Century Gothic" panose="020B0502020202020204" pitchFamily="34" charset="0"/>
            </a:endParaRPr>
          </a:p>
        </p:txBody>
      </p:sp>
      <p:pic>
        <p:nvPicPr>
          <p:cNvPr id="4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01" y="97127"/>
            <a:ext cx="2292830" cy="61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560745" cy="993675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Let’s</a:t>
            </a:r>
            <a:r>
              <a:rPr lang="tr-TR" sz="4000" dirty="0" smtClean="0"/>
              <a:t> stop </a:t>
            </a:r>
            <a:r>
              <a:rPr lang="tr-TR" sz="4000" dirty="0" err="1" smtClean="0"/>
              <a:t>wasting</a:t>
            </a:r>
            <a:r>
              <a:rPr lang="tr-TR" sz="4000" dirty="0" smtClean="0"/>
              <a:t> </a:t>
            </a:r>
            <a:r>
              <a:rPr lang="tr-TR" sz="4000" dirty="0" err="1" smtClean="0"/>
              <a:t>by-products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29888" y="1617785"/>
            <a:ext cx="7881171" cy="4464260"/>
          </a:xfrm>
        </p:spPr>
        <p:txBody>
          <a:bodyPr>
            <a:noAutofit/>
          </a:bodyPr>
          <a:lstStyle/>
          <a:p>
            <a:r>
              <a:rPr lang="tr-TR" sz="2400" dirty="0" err="1"/>
              <a:t>By-products</a:t>
            </a:r>
            <a:r>
              <a:rPr lang="tr-TR" sz="2400" dirty="0"/>
              <a:t> of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bioethanol</a:t>
            </a:r>
            <a:r>
              <a:rPr lang="tr-TR" sz="2400" dirty="0"/>
              <a:t> </a:t>
            </a:r>
            <a:r>
              <a:rPr lang="tr-TR" sz="2400" dirty="0" err="1"/>
              <a:t>industries</a:t>
            </a:r>
            <a:r>
              <a:rPr lang="tr-TR" sz="2400" dirty="0"/>
              <a:t> </a:t>
            </a:r>
            <a:r>
              <a:rPr lang="tr-TR" sz="2400" dirty="0" err="1"/>
              <a:t>become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important</a:t>
            </a:r>
            <a:r>
              <a:rPr lang="tr-TR" sz="2400" dirty="0"/>
              <a:t> </a:t>
            </a:r>
            <a:r>
              <a:rPr lang="tr-TR" sz="2400" dirty="0" err="1"/>
              <a:t>everyday</a:t>
            </a:r>
            <a:r>
              <a:rPr lang="tr-TR" sz="2400" dirty="0"/>
              <a:t> in </a:t>
            </a: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/>
              <a:t>compound</a:t>
            </a:r>
            <a:r>
              <a:rPr lang="tr-TR" sz="2400" dirty="0"/>
              <a:t> </a:t>
            </a:r>
            <a:r>
              <a:rPr lang="tr-TR" sz="2400" dirty="0" err="1" smtClean="0"/>
              <a:t>feed</a:t>
            </a:r>
            <a:r>
              <a:rPr lang="tr-TR" sz="2400" dirty="0" smtClean="0"/>
              <a:t> </a:t>
            </a:r>
            <a:r>
              <a:rPr lang="tr-TR" sz="2400" dirty="0" err="1" smtClean="0"/>
              <a:t>industry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dirty="0" err="1"/>
              <a:t>Turkish</a:t>
            </a:r>
            <a:r>
              <a:rPr lang="tr-TR" sz="2400" dirty="0"/>
              <a:t> </a:t>
            </a:r>
            <a:r>
              <a:rPr lang="tr-TR" sz="2400" dirty="0" err="1" smtClean="0"/>
              <a:t>nutritionists</a:t>
            </a:r>
            <a:r>
              <a:rPr lang="tr-TR" sz="2400" dirty="0" smtClean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feed</a:t>
            </a:r>
            <a:r>
              <a:rPr lang="tr-TR" sz="2400" dirty="0"/>
              <a:t> </a:t>
            </a:r>
            <a:r>
              <a:rPr lang="tr-TR" sz="2400" dirty="0" err="1"/>
              <a:t>plants</a:t>
            </a:r>
            <a:r>
              <a:rPr lang="tr-TR" sz="2400" dirty="0"/>
              <a:t> </a:t>
            </a:r>
            <a:r>
              <a:rPr lang="tr-TR" sz="2400" dirty="0" err="1"/>
              <a:t>try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learn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about</a:t>
            </a:r>
            <a:r>
              <a:rPr lang="tr-TR" sz="2400" dirty="0"/>
              <a:t> </a:t>
            </a:r>
            <a:r>
              <a:rPr lang="tr-TR" sz="2400" dirty="0" err="1"/>
              <a:t>animal</a:t>
            </a:r>
            <a:r>
              <a:rPr lang="tr-TR" sz="2400" dirty="0"/>
              <a:t> </a:t>
            </a:r>
            <a:r>
              <a:rPr lang="tr-TR" sz="2400" dirty="0" err="1"/>
              <a:t>feeding</a:t>
            </a:r>
            <a:r>
              <a:rPr lang="tr-TR" sz="2400" dirty="0"/>
              <a:t> </a:t>
            </a:r>
            <a:r>
              <a:rPr lang="tr-TR" sz="2400" dirty="0" err="1"/>
              <a:t>with</a:t>
            </a:r>
            <a:r>
              <a:rPr lang="tr-TR" sz="2400" dirty="0"/>
              <a:t>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by-products</a:t>
            </a:r>
            <a:r>
              <a:rPr lang="tr-TR" sz="2400" dirty="0"/>
              <a:t> </a:t>
            </a:r>
            <a:r>
              <a:rPr lang="tr-TR" sz="2400" dirty="0" err="1"/>
              <a:t>insead</a:t>
            </a:r>
            <a:r>
              <a:rPr lang="tr-TR" sz="2400" dirty="0"/>
              <a:t> of </a:t>
            </a:r>
            <a:r>
              <a:rPr lang="tr-TR" sz="2400" dirty="0" err="1"/>
              <a:t>grains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soybeans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dirty="0" err="1"/>
              <a:t>This</a:t>
            </a:r>
            <a:r>
              <a:rPr lang="tr-TR" sz="2400" dirty="0"/>
              <a:t> </a:t>
            </a:r>
            <a:r>
              <a:rPr lang="tr-TR" sz="2400" dirty="0" err="1"/>
              <a:t>new</a:t>
            </a:r>
            <a:r>
              <a:rPr lang="tr-TR" sz="2400" dirty="0"/>
              <a:t> trend </a:t>
            </a:r>
            <a:r>
              <a:rPr lang="tr-TR" sz="2400" dirty="0" err="1"/>
              <a:t>let</a:t>
            </a:r>
            <a:r>
              <a:rPr lang="tr-TR" sz="2400" dirty="0"/>
              <a:t> us </a:t>
            </a:r>
            <a:r>
              <a:rPr lang="tr-TR" sz="2400" dirty="0" err="1"/>
              <a:t>more</a:t>
            </a:r>
            <a:r>
              <a:rPr lang="tr-TR" sz="2400" dirty="0"/>
              <a:t> </a:t>
            </a:r>
            <a:r>
              <a:rPr lang="tr-TR" sz="2400" dirty="0" err="1"/>
              <a:t>consantrate</a:t>
            </a:r>
            <a:r>
              <a:rPr lang="tr-TR" sz="2400" dirty="0"/>
              <a:t> «how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smtClean="0"/>
              <a:t>re-</a:t>
            </a:r>
            <a:r>
              <a:rPr lang="tr-TR" sz="2400" dirty="0" err="1" smtClean="0"/>
              <a:t>gain</a:t>
            </a:r>
            <a:r>
              <a:rPr lang="tr-TR" sz="2400" dirty="0" smtClean="0"/>
              <a:t> </a:t>
            </a:r>
            <a:r>
              <a:rPr lang="tr-TR" sz="2400" dirty="0" err="1"/>
              <a:t>waste</a:t>
            </a:r>
            <a:r>
              <a:rPr lang="tr-TR" sz="2400" dirty="0"/>
              <a:t> of </a:t>
            </a:r>
            <a:r>
              <a:rPr lang="tr-TR" sz="2400" dirty="0" err="1"/>
              <a:t>food</a:t>
            </a:r>
            <a:r>
              <a:rPr lang="tr-TR" sz="2400" dirty="0"/>
              <a:t> </a:t>
            </a:r>
            <a:r>
              <a:rPr lang="tr-TR" sz="2400" dirty="0" err="1"/>
              <a:t>industry</a:t>
            </a:r>
            <a:r>
              <a:rPr lang="tr-TR" sz="2400" dirty="0"/>
              <a:t> in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animal</a:t>
            </a:r>
            <a:r>
              <a:rPr lang="tr-TR" sz="2400" dirty="0"/>
              <a:t> </a:t>
            </a:r>
            <a:r>
              <a:rPr lang="tr-TR" sz="2400" dirty="0" err="1"/>
              <a:t>feed</a:t>
            </a:r>
            <a:r>
              <a:rPr lang="tr-TR" sz="2400" dirty="0"/>
              <a:t>» of </a:t>
            </a:r>
            <a:r>
              <a:rPr lang="tr-TR" sz="2400" dirty="0" err="1"/>
              <a:t>course</a:t>
            </a:r>
            <a:r>
              <a:rPr lang="tr-TR" sz="2400" dirty="0"/>
              <a:t> </a:t>
            </a:r>
            <a:r>
              <a:rPr lang="tr-TR" sz="2400" dirty="0" err="1"/>
              <a:t>drying</a:t>
            </a:r>
            <a:r>
              <a:rPr lang="tr-TR" sz="2400" dirty="0"/>
              <a:t> ,</a:t>
            </a:r>
            <a:r>
              <a:rPr lang="tr-TR" sz="2400" dirty="0" err="1"/>
              <a:t>granulating</a:t>
            </a:r>
            <a:r>
              <a:rPr lang="tr-TR" sz="2400" dirty="0"/>
              <a:t> is </a:t>
            </a:r>
            <a:r>
              <a:rPr lang="tr-TR" sz="2400" dirty="0" err="1" smtClean="0"/>
              <a:t>needed</a:t>
            </a:r>
            <a:r>
              <a:rPr lang="tr-TR" sz="2400" dirty="0" smtClean="0"/>
              <a:t> </a:t>
            </a:r>
            <a:r>
              <a:rPr lang="tr-TR" sz="2400" dirty="0" err="1"/>
              <a:t>most</a:t>
            </a:r>
            <a:r>
              <a:rPr lang="tr-TR" sz="2400" dirty="0"/>
              <a:t> of </a:t>
            </a:r>
            <a:r>
              <a:rPr lang="tr-TR" sz="2400" dirty="0" err="1"/>
              <a:t>the</a:t>
            </a:r>
            <a:r>
              <a:rPr lang="tr-TR" sz="2400" dirty="0"/>
              <a:t> time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 smtClean="0"/>
              <a:t>extend</a:t>
            </a:r>
            <a:r>
              <a:rPr lang="tr-TR" sz="2400" dirty="0" smtClean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shelf</a:t>
            </a:r>
            <a:r>
              <a:rPr lang="tr-TR" sz="2400" dirty="0"/>
              <a:t> life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economic</a:t>
            </a:r>
            <a:r>
              <a:rPr lang="tr-TR" sz="2400" dirty="0"/>
              <a:t> </a:t>
            </a:r>
            <a:r>
              <a:rPr lang="tr-TR" sz="2400" dirty="0" smtClean="0"/>
              <a:t>transport of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products</a:t>
            </a:r>
            <a:r>
              <a:rPr lang="tr-TR" sz="2400" dirty="0" smtClean="0"/>
              <a:t> </a:t>
            </a:r>
            <a:r>
              <a:rPr lang="tr-TR" sz="2400" dirty="0" err="1" smtClean="0"/>
              <a:t>such</a:t>
            </a:r>
            <a:r>
              <a:rPr lang="tr-TR" sz="2400" dirty="0" smtClean="0"/>
              <a:t> as </a:t>
            </a:r>
            <a:r>
              <a:rPr lang="tr-TR" sz="2400" dirty="0" err="1" smtClean="0"/>
              <a:t>sbpp</a:t>
            </a:r>
            <a:r>
              <a:rPr lang="tr-TR" sz="2400" dirty="0" smtClean="0"/>
              <a:t> ,</a:t>
            </a:r>
            <a:r>
              <a:rPr lang="tr-TR" sz="2400" dirty="0" err="1" smtClean="0"/>
              <a:t>ddgs</a:t>
            </a:r>
            <a:r>
              <a:rPr lang="tr-TR" sz="2400" dirty="0" smtClean="0"/>
              <a:t>, </a:t>
            </a:r>
            <a:r>
              <a:rPr lang="tr-TR" sz="2400" dirty="0" err="1" smtClean="0"/>
              <a:t>citrus</a:t>
            </a:r>
            <a:r>
              <a:rPr lang="tr-TR" sz="2400" dirty="0" smtClean="0"/>
              <a:t> </a:t>
            </a:r>
            <a:r>
              <a:rPr lang="tr-TR" sz="2400" dirty="0" err="1" smtClean="0"/>
              <a:t>pulps</a:t>
            </a:r>
            <a:r>
              <a:rPr lang="tr-TR" sz="2400" dirty="0" smtClean="0"/>
              <a:t> </a:t>
            </a:r>
            <a:r>
              <a:rPr lang="tr-TR" sz="2400" dirty="0" err="1" smtClean="0"/>
              <a:t>etc</a:t>
            </a:r>
            <a:r>
              <a:rPr lang="tr-TR" sz="2400" dirty="0" smtClean="0"/>
              <a:t>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6383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370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70741" y="74515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13627" y="751954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80117" y="730796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65528" y="740641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55623" y="755928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298509" y="751954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80717" y="728403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77192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66291" y="71634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2596450" y="2941261"/>
            <a:ext cx="8911687" cy="2223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6000" dirty="0" err="1" smtClean="0"/>
              <a:t>What</a:t>
            </a:r>
            <a:r>
              <a:rPr lang="tr-TR" sz="6000" dirty="0" smtClean="0"/>
              <a:t> is </a:t>
            </a:r>
            <a:r>
              <a:rPr lang="tr-TR" sz="6000" dirty="0" err="1" smtClean="0"/>
              <a:t>the</a:t>
            </a:r>
            <a:r>
              <a:rPr lang="tr-TR" sz="6000" dirty="0" smtClean="0"/>
              <a:t> </a:t>
            </a:r>
            <a:r>
              <a:rPr lang="tr-TR" sz="6000" dirty="0" err="1" smtClean="0"/>
              <a:t>meaning</a:t>
            </a:r>
            <a:r>
              <a:rPr lang="tr-TR" sz="6000" dirty="0" smtClean="0"/>
              <a:t> of </a:t>
            </a:r>
            <a:r>
              <a:rPr lang="tr-TR" sz="6000" dirty="0" err="1" smtClean="0"/>
              <a:t>these</a:t>
            </a:r>
            <a:r>
              <a:rPr lang="tr-TR" sz="6000" dirty="0" smtClean="0"/>
              <a:t> </a:t>
            </a:r>
            <a:r>
              <a:rPr lang="tr-TR" sz="6000" dirty="0" err="1" smtClean="0"/>
              <a:t>numbers</a:t>
            </a:r>
            <a:r>
              <a:rPr lang="tr-TR" sz="6000" dirty="0" smtClean="0"/>
              <a:t> </a:t>
            </a:r>
            <a:r>
              <a:rPr lang="tr-TR" sz="6000" b="1" dirty="0" smtClean="0">
                <a:latin typeface="Adobe Ming Std L" panose="02020300000000000000" pitchFamily="18" charset="-128"/>
                <a:ea typeface="Adobe Ming Std L" panose="02020300000000000000" pitchFamily="18" charset="-128"/>
              </a:rPr>
              <a:t>?</a:t>
            </a:r>
            <a:endParaRPr lang="tr-TR" sz="6000" b="1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16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26" y="106321"/>
            <a:ext cx="2292830" cy="610019"/>
          </a:xfrm>
        </p:spPr>
      </p:pic>
    </p:spTree>
    <p:extLst>
      <p:ext uri="{BB962C8B-B14F-4D97-AF65-F5344CB8AC3E}">
        <p14:creationId xmlns:p14="http://schemas.microsoft.com/office/powerpoint/2010/main" val="12163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560745" cy="993675"/>
          </a:xfrm>
        </p:spPr>
        <p:txBody>
          <a:bodyPr>
            <a:noAutofit/>
          </a:bodyPr>
          <a:lstStyle/>
          <a:p>
            <a:r>
              <a:rPr lang="tr-TR" sz="4000" dirty="0" err="1" smtClean="0"/>
              <a:t>Let’s</a:t>
            </a:r>
            <a:r>
              <a:rPr lang="tr-TR" sz="4000" dirty="0" smtClean="0"/>
              <a:t> stop </a:t>
            </a:r>
            <a:r>
              <a:rPr lang="tr-TR" sz="4000" dirty="0" err="1" smtClean="0"/>
              <a:t>wasting</a:t>
            </a:r>
            <a:r>
              <a:rPr lang="tr-TR" sz="4000" dirty="0" smtClean="0"/>
              <a:t> World </a:t>
            </a:r>
            <a:r>
              <a:rPr lang="tr-TR" sz="4000" dirty="0" err="1" smtClean="0"/>
              <a:t>limited</a:t>
            </a:r>
            <a:r>
              <a:rPr lang="tr-TR" sz="4000" dirty="0" smtClean="0"/>
              <a:t> </a:t>
            </a:r>
            <a:r>
              <a:rPr lang="tr-TR" sz="4000" dirty="0" err="1" smtClean="0"/>
              <a:t>resources</a:t>
            </a:r>
            <a:r>
              <a:rPr lang="tr-TR" sz="4000" dirty="0" smtClean="0"/>
              <a:t>!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2925" y="2180492"/>
            <a:ext cx="7881171" cy="4464260"/>
          </a:xfrm>
        </p:spPr>
        <p:txBody>
          <a:bodyPr>
            <a:noAutofit/>
          </a:bodyPr>
          <a:lstStyle/>
          <a:p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</a:t>
            </a:r>
            <a:r>
              <a:rPr lang="tr-TR" sz="2400" dirty="0" err="1" smtClean="0"/>
              <a:t>industry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/>
              <a:t> </a:t>
            </a:r>
            <a:r>
              <a:rPr lang="tr-TR" sz="2400" dirty="0" smtClean="0"/>
              <a:t>be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consantrated</a:t>
            </a:r>
            <a:r>
              <a:rPr lang="tr-TR" sz="2400" dirty="0" smtClean="0"/>
              <a:t> on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products</a:t>
            </a:r>
            <a:r>
              <a:rPr lang="tr-TR" sz="2400" dirty="0" smtClean="0"/>
              <a:t> </a:t>
            </a:r>
            <a:r>
              <a:rPr lang="tr-TR" sz="2400" dirty="0" err="1" smtClean="0"/>
              <a:t>quality</a:t>
            </a:r>
            <a:r>
              <a:rPr lang="tr-TR" sz="2400" dirty="0"/>
              <a:t> </a:t>
            </a:r>
            <a:r>
              <a:rPr lang="tr-TR" sz="2400" dirty="0" err="1" smtClean="0"/>
              <a:t>spects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their</a:t>
            </a:r>
            <a:r>
              <a:rPr lang="tr-TR" sz="2400" dirty="0" smtClean="0"/>
              <a:t> </a:t>
            </a:r>
            <a:r>
              <a:rPr lang="tr-TR" sz="2400" dirty="0" err="1" smtClean="0"/>
              <a:t>economic</a:t>
            </a:r>
            <a:r>
              <a:rPr lang="tr-TR" sz="2400" dirty="0" smtClean="0"/>
              <a:t> </a:t>
            </a:r>
            <a:r>
              <a:rPr lang="tr-TR" sz="2400" dirty="0" err="1" smtClean="0"/>
              <a:t>value</a:t>
            </a:r>
            <a:r>
              <a:rPr lang="tr-TR" sz="2400" dirty="0" smtClean="0"/>
              <a:t>.</a:t>
            </a:r>
          </a:p>
          <a:p>
            <a:r>
              <a:rPr lang="tr-TR" sz="2400" dirty="0" err="1" smtClean="0"/>
              <a:t>Also</a:t>
            </a:r>
            <a:r>
              <a:rPr lang="tr-TR" sz="2400" dirty="0" smtClean="0"/>
              <a:t> </a:t>
            </a:r>
            <a:r>
              <a:rPr lang="tr-TR" sz="2400" dirty="0" err="1" smtClean="0"/>
              <a:t>we</a:t>
            </a:r>
            <a:r>
              <a:rPr lang="tr-TR" sz="2400" dirty="0" smtClean="0"/>
              <a:t> </a:t>
            </a:r>
            <a:r>
              <a:rPr lang="tr-TR" sz="2400" dirty="0" err="1" smtClean="0"/>
              <a:t>should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consantrate</a:t>
            </a:r>
            <a:r>
              <a:rPr lang="tr-TR" sz="2400" dirty="0" smtClean="0"/>
              <a:t> on </a:t>
            </a:r>
            <a:r>
              <a:rPr lang="tr-TR" sz="2400" dirty="0" err="1" smtClean="0"/>
              <a:t>animal</a:t>
            </a:r>
            <a:r>
              <a:rPr lang="tr-TR" sz="2400" dirty="0" smtClean="0"/>
              <a:t> </a:t>
            </a:r>
            <a:r>
              <a:rPr lang="tr-TR" sz="2400" dirty="0" err="1" smtClean="0"/>
              <a:t>nutrition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 </a:t>
            </a:r>
            <a:r>
              <a:rPr lang="tr-TR" sz="2400" dirty="0" err="1" smtClean="0"/>
              <a:t>Researches</a:t>
            </a:r>
            <a:r>
              <a:rPr lang="tr-TR" sz="2400" dirty="0" smtClean="0"/>
              <a:t> on </a:t>
            </a:r>
            <a:r>
              <a:rPr lang="tr-TR" sz="2400" dirty="0" err="1" smtClean="0"/>
              <a:t>Animal</a:t>
            </a:r>
            <a:r>
              <a:rPr lang="tr-TR" sz="2400" dirty="0" smtClean="0"/>
              <a:t> </a:t>
            </a:r>
            <a:r>
              <a:rPr lang="tr-TR" sz="2400" dirty="0" err="1" smtClean="0"/>
              <a:t>nutritional</a:t>
            </a:r>
            <a:r>
              <a:rPr lang="tr-TR" sz="2400" dirty="0" smtClean="0"/>
              <a:t> </a:t>
            </a:r>
            <a:r>
              <a:rPr lang="tr-TR" sz="2400" dirty="0" err="1" smtClean="0"/>
              <a:t>needs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its</a:t>
            </a:r>
            <a:r>
              <a:rPr lang="tr-TR" sz="2400" dirty="0" smtClean="0"/>
              <a:t> </a:t>
            </a:r>
            <a:r>
              <a:rPr lang="tr-TR" sz="2400" dirty="0" err="1" smtClean="0"/>
              <a:t>effects</a:t>
            </a:r>
            <a:r>
              <a:rPr lang="tr-TR" sz="2400" dirty="0" smtClean="0"/>
              <a:t> on </a:t>
            </a:r>
            <a:r>
              <a:rPr lang="tr-TR" sz="2400" dirty="0" err="1" smtClean="0"/>
              <a:t>human</a:t>
            </a:r>
            <a:r>
              <a:rPr lang="tr-TR" sz="2400" dirty="0" smtClean="0"/>
              <a:t> </a:t>
            </a:r>
            <a:r>
              <a:rPr lang="tr-TR" sz="2400" dirty="0" err="1" smtClean="0"/>
              <a:t>health</a:t>
            </a:r>
            <a:r>
              <a:rPr lang="tr-TR" sz="2400" dirty="0" smtClean="0"/>
              <a:t> </a:t>
            </a:r>
            <a:r>
              <a:rPr lang="tr-TR" sz="2400" dirty="0" err="1" smtClean="0"/>
              <a:t>become</a:t>
            </a:r>
            <a:r>
              <a:rPr lang="tr-TR" sz="2400" dirty="0" smtClean="0"/>
              <a:t> </a:t>
            </a:r>
            <a:r>
              <a:rPr lang="tr-TR" sz="2400" dirty="0" err="1" smtClean="0"/>
              <a:t>more</a:t>
            </a:r>
            <a:r>
              <a:rPr lang="tr-TR" sz="2400" dirty="0" smtClean="0"/>
              <a:t> </a:t>
            </a:r>
            <a:r>
              <a:rPr lang="tr-TR" sz="2400" dirty="0" err="1" smtClean="0"/>
              <a:t>important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not </a:t>
            </a:r>
            <a:r>
              <a:rPr lang="tr-TR" sz="2400" dirty="0" err="1" smtClean="0"/>
              <a:t>waste</a:t>
            </a:r>
            <a:r>
              <a:rPr lang="tr-TR" sz="2400" dirty="0" smtClean="0"/>
              <a:t> </a:t>
            </a:r>
            <a:r>
              <a:rPr lang="tr-TR" sz="2400" dirty="0" err="1" smtClean="0"/>
              <a:t>world</a:t>
            </a:r>
            <a:r>
              <a:rPr lang="tr-TR" sz="2400" dirty="0" smtClean="0"/>
              <a:t> </a:t>
            </a:r>
            <a:r>
              <a:rPr lang="tr-TR" sz="2400" dirty="0" err="1" smtClean="0"/>
              <a:t>limited</a:t>
            </a:r>
            <a:r>
              <a:rPr lang="tr-TR" sz="2400" dirty="0" smtClean="0"/>
              <a:t> </a:t>
            </a:r>
            <a:r>
              <a:rPr lang="tr-TR" sz="2400" dirty="0" err="1" smtClean="0"/>
              <a:t>resources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390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THANK YOU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21145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370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370741" y="74515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13627" y="751954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680117" y="730796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65528" y="740641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55623" y="755928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315488" y="771215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80717" y="728403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77192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66291" y="71634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2596450" y="2941261"/>
            <a:ext cx="8911687" cy="2223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By 2050 it is estimated that the earth's human population will be 9.07 billion.</a:t>
            </a:r>
            <a:endParaRPr lang="tr-TR" sz="4000" b="1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16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26" y="98185"/>
            <a:ext cx="2292830" cy="610019"/>
          </a:xfrm>
        </p:spPr>
      </p:pic>
    </p:spTree>
    <p:extLst>
      <p:ext uri="{BB962C8B-B14F-4D97-AF65-F5344CB8AC3E}">
        <p14:creationId xmlns:p14="http://schemas.microsoft.com/office/powerpoint/2010/main" val="11096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1370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70741" y="74515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513627" y="751954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680117" y="730796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65528" y="740641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155623" y="755928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7315488" y="771215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580717" y="728403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771926" y="712272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0966291" y="716340"/>
            <a:ext cx="1225709" cy="144655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8800" dirty="0" smtClean="0">
                <a:ln w="0"/>
                <a:solidFill>
                  <a:srgbClr val="E833BF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0</a:t>
            </a:r>
            <a:endParaRPr lang="tr-TR" sz="8800" dirty="0">
              <a:ln w="0"/>
              <a:solidFill>
                <a:srgbClr val="E833BF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2596450" y="2941261"/>
            <a:ext cx="8911687" cy="3137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Do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we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really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have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a plan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to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feed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  2 </a:t>
            </a:r>
            <a:r>
              <a:rPr lang="tr-TR" sz="4000" dirty="0" err="1">
                <a:solidFill>
                  <a:srgbClr val="31B4E6">
                    <a:lumMod val="75000"/>
                  </a:srgbClr>
                </a:solidFill>
              </a:rPr>
              <a:t>b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illion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more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people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or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really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the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World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ready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to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feed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9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billion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4000" dirty="0" err="1" smtClean="0">
                <a:solidFill>
                  <a:srgbClr val="31B4E6">
                    <a:lumMod val="75000"/>
                  </a:srgbClr>
                </a:solidFill>
              </a:rPr>
              <a:t>people</a:t>
            </a:r>
            <a:r>
              <a:rPr lang="tr-TR" sz="4000" dirty="0" smtClean="0">
                <a:solidFill>
                  <a:srgbClr val="31B4E6">
                    <a:lumMod val="75000"/>
                  </a:srgbClr>
                </a:solidFill>
              </a:rPr>
              <a:t>. </a:t>
            </a:r>
            <a:endParaRPr lang="tr-TR" sz="4000" b="1" dirty="0">
              <a:solidFill>
                <a:srgbClr val="31B4E6">
                  <a:lumMod val="75000"/>
                </a:srgbClr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pic>
        <p:nvPicPr>
          <p:cNvPr id="16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26" y="86122"/>
            <a:ext cx="2292830" cy="610019"/>
          </a:xfrm>
        </p:spPr>
      </p:pic>
    </p:spTree>
    <p:extLst>
      <p:ext uri="{BB962C8B-B14F-4D97-AF65-F5344CB8AC3E}">
        <p14:creationId xmlns:p14="http://schemas.microsoft.com/office/powerpoint/2010/main" val="14621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63025" y="823822"/>
            <a:ext cx="10874885" cy="7030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Supply and Demand Trends 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2050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90777" y="2346385"/>
            <a:ext cx="10205049" cy="4080293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/>
              <a:t>World </a:t>
            </a:r>
            <a:r>
              <a:rPr lang="tr-TR" sz="2000" dirty="0" err="1" smtClean="0"/>
              <a:t>population</a:t>
            </a:r>
            <a:r>
              <a:rPr lang="tr-TR" sz="2000" dirty="0" smtClean="0"/>
              <a:t> is </a:t>
            </a:r>
            <a:r>
              <a:rPr lang="tr-TR" sz="2000" dirty="0" err="1" smtClean="0"/>
              <a:t>expected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increase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34%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reach</a:t>
            </a:r>
            <a:r>
              <a:rPr lang="tr-TR" sz="2000" dirty="0" smtClean="0"/>
              <a:t> 9.1 </a:t>
            </a:r>
            <a:r>
              <a:rPr lang="tr-TR" sz="2000" dirty="0" err="1" smtClean="0"/>
              <a:t>billionBy</a:t>
            </a:r>
            <a:r>
              <a:rPr lang="tr-TR" sz="2000" dirty="0" smtClean="0"/>
              <a:t> 2050,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2.3 </a:t>
            </a:r>
            <a:r>
              <a:rPr lang="tr-TR" sz="2000" dirty="0" err="1" smtClean="0"/>
              <a:t>billion</a:t>
            </a:r>
            <a:r>
              <a:rPr lang="tr-TR" sz="2000" dirty="0" smtClean="0"/>
              <a:t> </a:t>
            </a:r>
            <a:r>
              <a:rPr lang="tr-TR" sz="2000" dirty="0" err="1" smtClean="0"/>
              <a:t>increment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take</a:t>
            </a:r>
            <a:r>
              <a:rPr lang="tr-TR" sz="2000" dirty="0" smtClean="0"/>
              <a:t> </a:t>
            </a:r>
            <a:r>
              <a:rPr lang="tr-TR" sz="2000" dirty="0" err="1" smtClean="0"/>
              <a:t>place</a:t>
            </a:r>
            <a:r>
              <a:rPr lang="tr-TR" sz="2000" dirty="0" smtClean="0"/>
              <a:t> </a:t>
            </a:r>
            <a:r>
              <a:rPr lang="tr-TR" sz="2000" dirty="0" err="1" smtClean="0"/>
              <a:t>entirely</a:t>
            </a:r>
            <a:r>
              <a:rPr lang="tr-TR" sz="2000" dirty="0" smtClean="0"/>
              <a:t> in </a:t>
            </a:r>
            <a:r>
              <a:rPr lang="tr-TR" sz="2000" dirty="0" err="1" smtClean="0"/>
              <a:t>developing</a:t>
            </a:r>
            <a:r>
              <a:rPr lang="tr-TR" sz="2000" dirty="0" smtClean="0"/>
              <a:t> </a:t>
            </a:r>
            <a:r>
              <a:rPr lang="tr-TR" sz="2000" dirty="0" err="1" smtClean="0"/>
              <a:t>countries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And</a:t>
            </a:r>
            <a:r>
              <a:rPr lang="tr-TR" sz="2000" dirty="0" smtClean="0"/>
              <a:t> it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occur</a:t>
            </a:r>
            <a:r>
              <a:rPr lang="tr-TR" sz="2000" dirty="0" smtClean="0"/>
              <a:t> </a:t>
            </a:r>
            <a:r>
              <a:rPr lang="tr-TR" sz="2000" dirty="0" err="1" smtClean="0"/>
              <a:t>wholly</a:t>
            </a:r>
            <a:r>
              <a:rPr lang="tr-TR" sz="2000" dirty="0" smtClean="0"/>
              <a:t> in urban </a:t>
            </a:r>
            <a:r>
              <a:rPr lang="tr-TR" sz="2000" dirty="0" err="1" smtClean="0"/>
              <a:t>areas</a:t>
            </a:r>
            <a:r>
              <a:rPr lang="tr-TR" sz="2000" dirty="0" smtClean="0"/>
              <a:t> </a:t>
            </a:r>
            <a:r>
              <a:rPr lang="tr-TR" sz="2000" dirty="0" err="1" smtClean="0"/>
              <a:t>which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swell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%86 </a:t>
            </a:r>
            <a:r>
              <a:rPr lang="tr-TR" sz="2000" dirty="0" err="1" smtClean="0"/>
              <a:t>while</a:t>
            </a:r>
            <a:r>
              <a:rPr lang="tr-TR" sz="2000" dirty="0" smtClean="0"/>
              <a:t> </a:t>
            </a:r>
            <a:r>
              <a:rPr lang="tr-TR" sz="2000" dirty="0" err="1" smtClean="0"/>
              <a:t>rural</a:t>
            </a:r>
            <a:r>
              <a:rPr lang="tr-TR" sz="2000" dirty="0" smtClean="0"/>
              <a:t> </a:t>
            </a:r>
            <a:r>
              <a:rPr lang="tr-TR" sz="2000" dirty="0" err="1" smtClean="0"/>
              <a:t>populations</a:t>
            </a:r>
            <a:r>
              <a:rPr lang="tr-TR" sz="2000" dirty="0" smtClean="0"/>
              <a:t> </a:t>
            </a:r>
            <a:r>
              <a:rPr lang="tr-TR" sz="2000" dirty="0" err="1" smtClean="0"/>
              <a:t>shrink</a:t>
            </a:r>
            <a:r>
              <a:rPr lang="tr-TR" sz="2000" dirty="0" smtClean="0"/>
              <a:t> </a:t>
            </a:r>
            <a:r>
              <a:rPr lang="tr-TR" sz="2000" dirty="0" err="1" smtClean="0"/>
              <a:t>by</a:t>
            </a:r>
            <a:r>
              <a:rPr lang="tr-TR" sz="2000" dirty="0" smtClean="0"/>
              <a:t> %18.</a:t>
            </a:r>
          </a:p>
          <a:p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face</a:t>
            </a:r>
            <a:r>
              <a:rPr lang="tr-TR" sz="2000" dirty="0" smtClean="0"/>
              <a:t> of </a:t>
            </a:r>
            <a:r>
              <a:rPr lang="tr-TR" sz="2000" dirty="0" err="1" smtClean="0"/>
              <a:t>this</a:t>
            </a:r>
            <a:r>
              <a:rPr lang="tr-TR" sz="2000" dirty="0" smtClean="0"/>
              <a:t>, </a:t>
            </a:r>
            <a:r>
              <a:rPr lang="tr-TR" sz="2000" dirty="0" err="1" smtClean="0"/>
              <a:t>natural</a:t>
            </a:r>
            <a:r>
              <a:rPr lang="tr-TR" sz="2000" dirty="0" smtClean="0"/>
              <a:t> </a:t>
            </a:r>
            <a:r>
              <a:rPr lang="tr-TR" sz="2000" dirty="0" err="1" smtClean="0"/>
              <a:t>resources</a:t>
            </a:r>
            <a:r>
              <a:rPr lang="tr-TR" sz="2000" dirty="0" smtClean="0"/>
              <a:t>, </a:t>
            </a:r>
            <a:r>
              <a:rPr lang="tr-TR" sz="2000" dirty="0" err="1" smtClean="0"/>
              <a:t>namely</a:t>
            </a:r>
            <a:r>
              <a:rPr lang="tr-TR" sz="2000" dirty="0" smtClean="0"/>
              <a:t> </a:t>
            </a:r>
            <a:r>
              <a:rPr lang="tr-TR" sz="2000" dirty="0" err="1" smtClean="0"/>
              <a:t>land</a:t>
            </a:r>
            <a:r>
              <a:rPr lang="tr-TR" sz="2000" dirty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water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become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scarce</a:t>
            </a:r>
            <a:r>
              <a:rPr lang="tr-TR" sz="2000" dirty="0" smtClean="0"/>
              <a:t> </a:t>
            </a:r>
            <a:r>
              <a:rPr lang="tr-TR" sz="2000" dirty="0" err="1" smtClean="0"/>
              <a:t>because</a:t>
            </a:r>
            <a:r>
              <a:rPr lang="tr-TR" sz="2000" dirty="0" smtClean="0"/>
              <a:t> of </a:t>
            </a:r>
            <a:r>
              <a:rPr lang="tr-TR" sz="2000" dirty="0" err="1" smtClean="0"/>
              <a:t>increasing</a:t>
            </a:r>
            <a:r>
              <a:rPr lang="tr-TR" sz="2000" dirty="0" smtClean="0"/>
              <a:t> </a:t>
            </a:r>
            <a:r>
              <a:rPr lang="tr-TR" sz="2000" dirty="0" err="1" smtClean="0"/>
              <a:t>pressures</a:t>
            </a:r>
            <a:r>
              <a:rPr lang="tr-TR" sz="2000" dirty="0" smtClean="0"/>
              <a:t>.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means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a </a:t>
            </a:r>
            <a:r>
              <a:rPr lang="tr-TR" sz="2000" dirty="0" err="1" smtClean="0"/>
              <a:t>smaller</a:t>
            </a:r>
            <a:r>
              <a:rPr lang="tr-TR" sz="2000" dirty="0" smtClean="0"/>
              <a:t> </a:t>
            </a:r>
            <a:r>
              <a:rPr lang="tr-TR" sz="2000" dirty="0" err="1" smtClean="0"/>
              <a:t>rural</a:t>
            </a:r>
            <a:r>
              <a:rPr lang="tr-TR" sz="2000" dirty="0" smtClean="0"/>
              <a:t> </a:t>
            </a:r>
            <a:r>
              <a:rPr lang="tr-TR" sz="2000" dirty="0" err="1" smtClean="0"/>
              <a:t>workforce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produce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better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</a:t>
            </a:r>
            <a:r>
              <a:rPr lang="tr-TR" sz="2000" dirty="0" err="1" smtClean="0"/>
              <a:t>fewer</a:t>
            </a:r>
            <a:r>
              <a:rPr lang="tr-TR" sz="2000" dirty="0" smtClean="0"/>
              <a:t> </a:t>
            </a:r>
            <a:r>
              <a:rPr lang="tr-TR" sz="2000" dirty="0" err="1" smtClean="0"/>
              <a:t>resources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meet</a:t>
            </a:r>
            <a:r>
              <a:rPr lang="tr-TR" sz="2000" dirty="0" smtClean="0"/>
              <a:t> </a:t>
            </a:r>
            <a:r>
              <a:rPr lang="tr-TR" sz="2000" dirty="0" err="1" smtClean="0"/>
              <a:t>future</a:t>
            </a:r>
            <a:r>
              <a:rPr lang="tr-TR" sz="2000" dirty="0" smtClean="0"/>
              <a:t> </a:t>
            </a:r>
            <a:r>
              <a:rPr lang="tr-TR" sz="2000" dirty="0" err="1" smtClean="0"/>
              <a:t>demand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In</a:t>
            </a:r>
            <a:r>
              <a:rPr lang="tr-TR" sz="2000" dirty="0" smtClean="0"/>
              <a:t> </a:t>
            </a:r>
            <a:r>
              <a:rPr lang="tr-TR" sz="2000" dirty="0" err="1" smtClean="0"/>
              <a:t>addition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growing</a:t>
            </a:r>
            <a:r>
              <a:rPr lang="tr-TR" sz="2000" dirty="0" smtClean="0"/>
              <a:t> </a:t>
            </a:r>
            <a:r>
              <a:rPr lang="tr-TR" sz="2000" dirty="0" err="1" smtClean="0"/>
              <a:t>resources</a:t>
            </a:r>
            <a:r>
              <a:rPr lang="tr-TR" sz="2000" dirty="0" smtClean="0"/>
              <a:t> </a:t>
            </a:r>
            <a:r>
              <a:rPr lang="tr-TR" sz="2000" dirty="0" err="1" smtClean="0"/>
              <a:t>scarcity</a:t>
            </a:r>
            <a:r>
              <a:rPr lang="tr-TR" sz="2000" dirty="0" smtClean="0"/>
              <a:t>, global </a:t>
            </a:r>
            <a:r>
              <a:rPr lang="tr-TR" sz="2000" dirty="0" err="1" smtClean="0"/>
              <a:t>agriculture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cope</a:t>
            </a:r>
            <a:r>
              <a:rPr lang="tr-TR" sz="2000" dirty="0" smtClean="0"/>
              <a:t> </a:t>
            </a:r>
            <a:r>
              <a:rPr lang="tr-TR" sz="2000" dirty="0" err="1" smtClean="0"/>
              <a:t>with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effects</a:t>
            </a:r>
            <a:r>
              <a:rPr lang="tr-TR" sz="2000" dirty="0" smtClean="0"/>
              <a:t> of </a:t>
            </a:r>
            <a:r>
              <a:rPr lang="tr-TR" sz="2000" dirty="0" err="1" smtClean="0"/>
              <a:t>climate</a:t>
            </a:r>
            <a:r>
              <a:rPr lang="tr-TR" sz="2000" dirty="0" smtClean="0"/>
              <a:t> </a:t>
            </a:r>
            <a:r>
              <a:rPr lang="tr-TR" sz="2000" dirty="0" err="1" smtClean="0"/>
              <a:t>change</a:t>
            </a:r>
            <a:r>
              <a:rPr lang="tr-TR" sz="2000" dirty="0" smtClean="0"/>
              <a:t>. </a:t>
            </a:r>
          </a:p>
          <a:p>
            <a:r>
              <a:rPr lang="tr-TR" sz="2000" dirty="0" err="1" smtClean="0"/>
              <a:t>Also</a:t>
            </a:r>
            <a:r>
              <a:rPr lang="tr-TR" sz="2000" dirty="0" smtClean="0"/>
              <a:t> </a:t>
            </a:r>
            <a:r>
              <a:rPr lang="tr-TR" sz="2000" dirty="0" err="1" smtClean="0"/>
              <a:t>agricultural</a:t>
            </a:r>
            <a:r>
              <a:rPr lang="tr-TR" sz="2000" dirty="0" smtClean="0"/>
              <a:t> </a:t>
            </a:r>
            <a:r>
              <a:rPr lang="tr-TR" sz="2000" dirty="0" err="1" smtClean="0"/>
              <a:t>commodities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become</a:t>
            </a:r>
            <a:r>
              <a:rPr lang="tr-TR" sz="2000" dirty="0" smtClean="0"/>
              <a:t> </a:t>
            </a:r>
            <a:r>
              <a:rPr lang="tr-TR" sz="2000" dirty="0" err="1" smtClean="0"/>
              <a:t>increasingly</a:t>
            </a:r>
            <a:r>
              <a:rPr lang="tr-TR" sz="2000" dirty="0" smtClean="0"/>
              <a:t> </a:t>
            </a:r>
            <a:r>
              <a:rPr lang="tr-TR" sz="2000" dirty="0" err="1" smtClean="0"/>
              <a:t>important</a:t>
            </a:r>
            <a:r>
              <a:rPr lang="tr-TR" sz="2000" dirty="0" smtClean="0"/>
              <a:t>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biofuel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production</a:t>
            </a:r>
            <a:r>
              <a:rPr lang="tr-TR" sz="2000" dirty="0" smtClean="0"/>
              <a:t> as </a:t>
            </a:r>
            <a:r>
              <a:rPr lang="tr-TR" sz="2000" dirty="0" err="1" smtClean="0"/>
              <a:t>well</a:t>
            </a:r>
            <a:r>
              <a:rPr lang="tr-TR" sz="2000" dirty="0" smtClean="0"/>
              <a:t> as </a:t>
            </a:r>
            <a:r>
              <a:rPr lang="tr-TR" sz="2000" dirty="0" err="1" smtClean="0"/>
              <a:t>for</a:t>
            </a:r>
            <a:r>
              <a:rPr lang="tr-TR" sz="2000" dirty="0" smtClean="0"/>
              <a:t> </a:t>
            </a:r>
            <a:r>
              <a:rPr lang="tr-TR" sz="2000" dirty="0" err="1" smtClean="0"/>
              <a:t>other</a:t>
            </a:r>
            <a:r>
              <a:rPr lang="tr-TR" sz="2000" dirty="0" smtClean="0"/>
              <a:t> </a:t>
            </a:r>
            <a:r>
              <a:rPr lang="tr-TR" sz="2000" dirty="0" err="1" smtClean="0"/>
              <a:t>industrial</a:t>
            </a:r>
            <a:r>
              <a:rPr lang="tr-TR" sz="2000" dirty="0" smtClean="0"/>
              <a:t> </a:t>
            </a:r>
            <a:r>
              <a:rPr lang="tr-TR" sz="2000" dirty="0" err="1" smtClean="0"/>
              <a:t>purposes</a:t>
            </a:r>
            <a:r>
              <a:rPr lang="tr-TR" sz="2000" dirty="0" smtClean="0"/>
              <a:t>. </a:t>
            </a:r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138" y="88922"/>
            <a:ext cx="229229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207" y="1608852"/>
            <a:ext cx="8779325" cy="45809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624110"/>
            <a:ext cx="8911687" cy="8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/>
              <a:t>World Grain Consumption</a:t>
            </a:r>
          </a:p>
        </p:txBody>
      </p:sp>
      <p:sp>
        <p:nvSpPr>
          <p:cNvPr id="11" name="Footer Placeholder 3"/>
          <p:cNvSpPr>
            <a:spLocks noGrp="1"/>
          </p:cNvSpPr>
          <p:nvPr/>
        </p:nvSpPr>
        <p:spPr bwMode="auto">
          <a:xfrm>
            <a:off x="2363207" y="5971005"/>
            <a:ext cx="8118891" cy="29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 u="none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dirty="0"/>
              <a:t>Source: FAO</a:t>
            </a: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 flipH="1">
            <a:off x="9304774" y="2154585"/>
            <a:ext cx="164720" cy="1148201"/>
          </a:xfrm>
          <a:prstGeom prst="rightBrace">
            <a:avLst>
              <a:gd name="adj1" fmla="val 119231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621896" y="2560330"/>
            <a:ext cx="6063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03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u="none" dirty="0">
                <a:solidFill>
                  <a:srgbClr val="FFFF00"/>
                </a:solidFill>
              </a:rPr>
              <a:t>60%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u="none" dirty="0">
              <a:solidFill>
                <a:srgbClr val="FFFF00"/>
              </a:solidFill>
            </a:endParaRP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 flipH="1">
            <a:off x="5232964" y="1929285"/>
            <a:ext cx="162999" cy="1094032"/>
          </a:xfrm>
          <a:prstGeom prst="rightBrace">
            <a:avLst>
              <a:gd name="adj1" fmla="val 100000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34335" y="2353190"/>
            <a:ext cx="4167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u="none" dirty="0">
                <a:solidFill>
                  <a:srgbClr val="FFFF00"/>
                </a:solidFill>
              </a:rPr>
              <a:t>45%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662360" y="1263265"/>
            <a:ext cx="120970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u="sng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461963" indent="-461963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u="none">
                <a:effectLst>
                  <a:outerShdw blurRad="38100" dist="38100" dir="2700000" algn="tl">
                    <a:srgbClr val="000000"/>
                  </a:outerShdw>
                </a:effectLst>
              </a:rPr>
              <a:t>Billion Tonnes</a:t>
            </a:r>
          </a:p>
        </p:txBody>
      </p:sp>
      <p:pic>
        <p:nvPicPr>
          <p:cNvPr id="17" name="Resim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7" b="90807"/>
          <a:stretch>
            <a:fillRect/>
          </a:stretch>
        </p:blipFill>
        <p:spPr bwMode="auto">
          <a:xfrm>
            <a:off x="5833836" y="1258663"/>
            <a:ext cx="5018746" cy="44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63025" y="823822"/>
            <a:ext cx="10874885" cy="7030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Supply and Demand Trends </a:t>
            </a:r>
            <a:r>
              <a:rPr lang="tr-TR" sz="3200" b="1" dirty="0" smtClean="0">
                <a:solidFill>
                  <a:schemeClr val="bg2">
                    <a:lumMod val="50000"/>
                  </a:schemeClr>
                </a:solidFill>
              </a:rPr>
              <a:t>in 2050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90777" y="2346385"/>
            <a:ext cx="10205049" cy="4080293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Agriculture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have</a:t>
            </a:r>
            <a:r>
              <a:rPr lang="tr-TR" sz="2000" dirty="0" smtClean="0"/>
              <a:t> </a:t>
            </a:r>
            <a:r>
              <a:rPr lang="tr-TR" sz="2000" dirty="0" err="1" smtClean="0"/>
              <a:t>no</a:t>
            </a:r>
            <a:r>
              <a:rPr lang="tr-TR" sz="2000" dirty="0" smtClean="0"/>
              <a:t> </a:t>
            </a:r>
            <a:r>
              <a:rPr lang="tr-TR" sz="2000" dirty="0" err="1" smtClean="0"/>
              <a:t>choice</a:t>
            </a:r>
            <a:r>
              <a:rPr lang="tr-TR" sz="2000" dirty="0" smtClean="0"/>
              <a:t> but </a:t>
            </a:r>
            <a:r>
              <a:rPr lang="tr-TR" sz="2000" dirty="0" err="1" smtClean="0"/>
              <a:t>to</a:t>
            </a:r>
            <a:r>
              <a:rPr lang="tr-TR" sz="2000" dirty="0" smtClean="0"/>
              <a:t> be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productive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Future</a:t>
            </a:r>
            <a:r>
              <a:rPr lang="tr-TR" sz="2000" dirty="0" smtClean="0"/>
              <a:t> </a:t>
            </a:r>
            <a:r>
              <a:rPr lang="tr-TR" sz="2000" dirty="0" err="1" smtClean="0"/>
              <a:t>production</a:t>
            </a:r>
            <a:r>
              <a:rPr lang="tr-TR" sz="2000" dirty="0" smtClean="0"/>
              <a:t> </a:t>
            </a:r>
            <a:r>
              <a:rPr lang="tr-TR" sz="2000" dirty="0" err="1" smtClean="0"/>
              <a:t>increases</a:t>
            </a:r>
            <a:r>
              <a:rPr lang="tr-TR" sz="2000" dirty="0" smtClean="0"/>
              <a:t> </a:t>
            </a:r>
            <a:r>
              <a:rPr lang="tr-TR" sz="2000" dirty="0" err="1" smtClean="0"/>
              <a:t>would</a:t>
            </a:r>
            <a:r>
              <a:rPr lang="tr-TR" sz="2000" dirty="0" smtClean="0"/>
              <a:t> </a:t>
            </a:r>
            <a:r>
              <a:rPr lang="tr-TR" sz="2000" dirty="0" err="1" smtClean="0"/>
              <a:t>mostly</a:t>
            </a:r>
            <a:r>
              <a:rPr lang="tr-TR" sz="2000" dirty="0" smtClean="0"/>
              <a:t> </a:t>
            </a:r>
            <a:r>
              <a:rPr lang="tr-TR" sz="2000" dirty="0" err="1" smtClean="0"/>
              <a:t>come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</a:t>
            </a:r>
            <a:r>
              <a:rPr lang="tr-TR" sz="2000" dirty="0" err="1" smtClean="0"/>
              <a:t>yield</a:t>
            </a:r>
            <a:r>
              <a:rPr lang="tr-TR" sz="2000" dirty="0" smtClean="0"/>
              <a:t> </a:t>
            </a:r>
            <a:r>
              <a:rPr lang="tr-TR" sz="2000" dirty="0" err="1" smtClean="0"/>
              <a:t>growth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improved</a:t>
            </a:r>
            <a:r>
              <a:rPr lang="tr-TR" sz="2000" dirty="0" smtClean="0"/>
              <a:t> </a:t>
            </a:r>
          </a:p>
          <a:p>
            <a:r>
              <a:rPr lang="tr-TR" sz="2000" dirty="0" err="1" smtClean="0"/>
              <a:t>Cropping</a:t>
            </a:r>
            <a:r>
              <a:rPr lang="tr-TR" sz="2000" dirty="0" smtClean="0"/>
              <a:t> </a:t>
            </a:r>
            <a:r>
              <a:rPr lang="tr-TR" sz="2000" dirty="0" err="1" smtClean="0"/>
              <a:t>intensity</a:t>
            </a:r>
            <a:r>
              <a:rPr lang="tr-TR" sz="2000" dirty="0" smtClean="0"/>
              <a:t> </a:t>
            </a:r>
            <a:r>
              <a:rPr lang="tr-TR" sz="2000" dirty="0" err="1" smtClean="0"/>
              <a:t>rather</a:t>
            </a:r>
            <a:r>
              <a:rPr lang="tr-TR" sz="2000" dirty="0" smtClean="0"/>
              <a:t> </a:t>
            </a:r>
            <a:r>
              <a:rPr lang="tr-TR" sz="2000" dirty="0" err="1" smtClean="0"/>
              <a:t>than</a:t>
            </a:r>
            <a:r>
              <a:rPr lang="tr-TR" sz="2000" dirty="0" smtClean="0"/>
              <a:t> </a:t>
            </a:r>
            <a:r>
              <a:rPr lang="tr-TR" sz="2000" dirty="0" err="1" smtClean="0"/>
              <a:t>from</a:t>
            </a:r>
            <a:r>
              <a:rPr lang="tr-TR" sz="2000" dirty="0" smtClean="0"/>
              <a:t> </a:t>
            </a:r>
            <a:r>
              <a:rPr lang="tr-TR" sz="2000" dirty="0" err="1" smtClean="0"/>
              <a:t>bringing</a:t>
            </a:r>
            <a:r>
              <a:rPr lang="tr-TR" sz="2000" dirty="0" smtClean="0"/>
              <a:t>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land</a:t>
            </a:r>
            <a:r>
              <a:rPr lang="tr-TR" sz="2000" dirty="0" smtClean="0"/>
              <a:t> </a:t>
            </a:r>
            <a:r>
              <a:rPr lang="tr-TR" sz="2000" dirty="0" err="1" smtClean="0"/>
              <a:t>into</a:t>
            </a:r>
            <a:r>
              <a:rPr lang="tr-TR" sz="2000" dirty="0" smtClean="0"/>
              <a:t> </a:t>
            </a:r>
            <a:r>
              <a:rPr lang="tr-TR" sz="2000" dirty="0" err="1" smtClean="0"/>
              <a:t>cultivation</a:t>
            </a:r>
            <a:r>
              <a:rPr lang="tr-TR" sz="2000" dirty="0" smtClean="0"/>
              <a:t>.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this</a:t>
            </a:r>
            <a:r>
              <a:rPr lang="tr-TR" sz="2000" dirty="0" smtClean="0"/>
              <a:t> </a:t>
            </a:r>
            <a:r>
              <a:rPr lang="tr-TR" sz="2000" dirty="0" err="1" smtClean="0"/>
              <a:t>will</a:t>
            </a:r>
            <a:r>
              <a:rPr lang="tr-TR" sz="2000" dirty="0" smtClean="0"/>
              <a:t> </a:t>
            </a:r>
            <a:r>
              <a:rPr lang="tr-TR" sz="2000" dirty="0" err="1" smtClean="0"/>
              <a:t>require</a:t>
            </a:r>
            <a:r>
              <a:rPr lang="tr-TR" sz="2000" dirty="0" smtClean="0"/>
              <a:t> </a:t>
            </a:r>
            <a:r>
              <a:rPr lang="tr-TR" sz="2000" dirty="0" err="1" smtClean="0"/>
              <a:t>substantial</a:t>
            </a:r>
            <a:r>
              <a:rPr lang="tr-TR" sz="2000" dirty="0" smtClean="0"/>
              <a:t> </a:t>
            </a:r>
            <a:r>
              <a:rPr lang="tr-TR" sz="2000" dirty="0" err="1" smtClean="0"/>
              <a:t>increases</a:t>
            </a:r>
            <a:r>
              <a:rPr lang="tr-TR" sz="2000" dirty="0" smtClean="0"/>
              <a:t> in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sector</a:t>
            </a:r>
            <a:r>
              <a:rPr lang="tr-TR" sz="2000" dirty="0" smtClean="0"/>
              <a:t>. </a:t>
            </a:r>
            <a:r>
              <a:rPr lang="tr-TR" sz="2000" dirty="0" err="1" smtClean="0"/>
              <a:t>More</a:t>
            </a:r>
            <a:r>
              <a:rPr lang="tr-TR" sz="2000" dirty="0" smtClean="0"/>
              <a:t> </a:t>
            </a:r>
            <a:r>
              <a:rPr lang="tr-TR" sz="2000" dirty="0" err="1" smtClean="0"/>
              <a:t>irrigation</a:t>
            </a:r>
            <a:r>
              <a:rPr lang="tr-TR" sz="2000" dirty="0" smtClean="0"/>
              <a:t> </a:t>
            </a:r>
            <a:r>
              <a:rPr lang="tr-TR" sz="2000" dirty="0" err="1" smtClean="0"/>
              <a:t>systems</a:t>
            </a:r>
            <a:r>
              <a:rPr lang="tr-TR" sz="2000" dirty="0" smtClean="0"/>
              <a:t>, </a:t>
            </a:r>
            <a:r>
              <a:rPr lang="tr-TR" sz="2000" dirty="0" err="1" smtClean="0"/>
              <a:t>machinery,more</a:t>
            </a:r>
            <a:r>
              <a:rPr lang="tr-TR" sz="2000" dirty="0" smtClean="0"/>
              <a:t> </a:t>
            </a:r>
            <a:r>
              <a:rPr lang="tr-TR" sz="2000" dirty="0" err="1" smtClean="0"/>
              <a:t>roads</a:t>
            </a:r>
            <a:r>
              <a:rPr lang="tr-TR" sz="2000" dirty="0" smtClean="0"/>
              <a:t>, </a:t>
            </a:r>
            <a:r>
              <a:rPr lang="tr-TR" sz="2000" dirty="0" err="1" smtClean="0"/>
              <a:t>better</a:t>
            </a:r>
            <a:r>
              <a:rPr lang="tr-TR" sz="2000" dirty="0" smtClean="0"/>
              <a:t> </a:t>
            </a:r>
            <a:r>
              <a:rPr lang="tr-TR" sz="2000" dirty="0" err="1" smtClean="0"/>
              <a:t>rural</a:t>
            </a:r>
            <a:r>
              <a:rPr lang="tr-TR" sz="2000" dirty="0" smtClean="0"/>
              <a:t> </a:t>
            </a:r>
            <a:r>
              <a:rPr lang="tr-TR" sz="2000" dirty="0" err="1" smtClean="0"/>
              <a:t>infrastructures</a:t>
            </a:r>
            <a:r>
              <a:rPr lang="tr-TR" sz="2000" dirty="0" smtClean="0"/>
              <a:t>, </a:t>
            </a:r>
            <a:r>
              <a:rPr lang="tr-TR" sz="2000" dirty="0" err="1" smtClean="0"/>
              <a:t>skilled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tr-TR" sz="2000" dirty="0" err="1" smtClean="0"/>
              <a:t>better</a:t>
            </a:r>
            <a:r>
              <a:rPr lang="tr-TR" sz="2000" dirty="0" smtClean="0"/>
              <a:t> </a:t>
            </a:r>
            <a:r>
              <a:rPr lang="tr-TR" sz="2000" dirty="0" err="1" smtClean="0"/>
              <a:t>trained</a:t>
            </a:r>
            <a:r>
              <a:rPr lang="tr-TR" sz="2000" dirty="0" smtClean="0"/>
              <a:t> </a:t>
            </a:r>
            <a:r>
              <a:rPr lang="tr-TR" sz="2000" dirty="0" err="1" smtClean="0"/>
              <a:t>farmers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Agricultural</a:t>
            </a:r>
            <a:r>
              <a:rPr lang="tr-TR" sz="2000" dirty="0" smtClean="0"/>
              <a:t> </a:t>
            </a:r>
            <a:r>
              <a:rPr lang="tr-TR" sz="2000" dirty="0" err="1" smtClean="0"/>
              <a:t>growth</a:t>
            </a:r>
            <a:r>
              <a:rPr lang="tr-TR" sz="2000" dirty="0" smtClean="0"/>
              <a:t> is </a:t>
            </a:r>
            <a:r>
              <a:rPr lang="tr-TR" sz="2000" dirty="0" err="1" smtClean="0"/>
              <a:t>key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expansion</a:t>
            </a:r>
            <a:r>
              <a:rPr lang="tr-TR" sz="2000" dirty="0" smtClean="0"/>
              <a:t> of </a:t>
            </a:r>
            <a:r>
              <a:rPr lang="tr-TR" sz="2000" dirty="0" err="1" smtClean="0"/>
              <a:t>the</a:t>
            </a:r>
            <a:r>
              <a:rPr lang="tr-TR" sz="2000" dirty="0" smtClean="0"/>
              <a:t> </a:t>
            </a:r>
            <a:r>
              <a:rPr lang="tr-TR" sz="2000" dirty="0" err="1" smtClean="0"/>
              <a:t>entire</a:t>
            </a:r>
            <a:r>
              <a:rPr lang="tr-TR" sz="2000" dirty="0" smtClean="0"/>
              <a:t> </a:t>
            </a:r>
            <a:r>
              <a:rPr lang="tr-TR" sz="2000" dirty="0" err="1" smtClean="0"/>
              <a:t>economy</a:t>
            </a:r>
            <a:r>
              <a:rPr lang="tr-TR" sz="2000" dirty="0" smtClean="0"/>
              <a:t>. </a:t>
            </a:r>
            <a:r>
              <a:rPr lang="tr-TR" sz="2000" dirty="0" err="1" smtClean="0"/>
              <a:t>Emprical</a:t>
            </a:r>
            <a:r>
              <a:rPr lang="tr-TR" sz="2000" dirty="0" smtClean="0"/>
              <a:t> </a:t>
            </a:r>
            <a:r>
              <a:rPr lang="tr-TR" sz="2000" dirty="0" err="1" smtClean="0"/>
              <a:t>evidence</a:t>
            </a:r>
            <a:r>
              <a:rPr lang="tr-TR" sz="2000" dirty="0" smtClean="0"/>
              <a:t> </a:t>
            </a:r>
            <a:r>
              <a:rPr lang="tr-TR" sz="2000" dirty="0" err="1" smtClean="0"/>
              <a:t>shows</a:t>
            </a:r>
            <a:r>
              <a:rPr lang="tr-TR" sz="2000" dirty="0" smtClean="0"/>
              <a:t> </a:t>
            </a:r>
            <a:r>
              <a:rPr lang="tr-TR" sz="2000" dirty="0" err="1" smtClean="0"/>
              <a:t>that</a:t>
            </a:r>
            <a:r>
              <a:rPr lang="tr-TR" sz="2000" dirty="0" smtClean="0"/>
              <a:t> GDP </a:t>
            </a:r>
            <a:r>
              <a:rPr lang="tr-TR" sz="2000" dirty="0" err="1" smtClean="0"/>
              <a:t>growth</a:t>
            </a:r>
            <a:r>
              <a:rPr lang="tr-TR" sz="2000" dirty="0" smtClean="0"/>
              <a:t> </a:t>
            </a:r>
            <a:r>
              <a:rPr lang="tr-TR" sz="2000" dirty="0" err="1" smtClean="0"/>
              <a:t>originating</a:t>
            </a:r>
            <a:r>
              <a:rPr lang="tr-TR" sz="2000" dirty="0" smtClean="0"/>
              <a:t> in </a:t>
            </a:r>
            <a:r>
              <a:rPr lang="tr-TR" sz="2000" dirty="0" err="1" smtClean="0"/>
              <a:t>agriculture</a:t>
            </a:r>
            <a:r>
              <a:rPr lang="tr-TR" sz="2000" dirty="0" smtClean="0"/>
              <a:t> is at </a:t>
            </a:r>
            <a:r>
              <a:rPr lang="tr-TR" sz="2000" dirty="0" err="1" smtClean="0"/>
              <a:t>least</a:t>
            </a:r>
            <a:r>
              <a:rPr lang="tr-TR" sz="2000" dirty="0" smtClean="0"/>
              <a:t> </a:t>
            </a:r>
            <a:r>
              <a:rPr lang="tr-TR" sz="2000" dirty="0" err="1" smtClean="0"/>
              <a:t>twice</a:t>
            </a:r>
            <a:r>
              <a:rPr lang="tr-TR" sz="2000" dirty="0" smtClean="0"/>
              <a:t> as </a:t>
            </a:r>
            <a:r>
              <a:rPr lang="tr-TR" sz="2000" dirty="0" err="1" smtClean="0"/>
              <a:t>effective</a:t>
            </a:r>
            <a:r>
              <a:rPr lang="tr-TR" sz="2000" dirty="0" smtClean="0"/>
              <a:t> in </a:t>
            </a:r>
            <a:r>
              <a:rPr lang="tr-TR" sz="2000" dirty="0" err="1" smtClean="0"/>
              <a:t>combating</a:t>
            </a:r>
            <a:r>
              <a:rPr lang="tr-TR" sz="2000" dirty="0" smtClean="0"/>
              <a:t> </a:t>
            </a:r>
            <a:r>
              <a:rPr lang="tr-TR" sz="2000" dirty="0" err="1" smtClean="0"/>
              <a:t>poverty</a:t>
            </a:r>
            <a:r>
              <a:rPr lang="tr-TR" sz="2000" dirty="0" smtClean="0"/>
              <a:t> as GDP </a:t>
            </a:r>
            <a:r>
              <a:rPr lang="tr-TR" sz="2000" dirty="0" err="1" smtClean="0"/>
              <a:t>growth</a:t>
            </a:r>
            <a:r>
              <a:rPr lang="tr-TR" sz="2000" dirty="0" smtClean="0"/>
              <a:t> </a:t>
            </a:r>
            <a:r>
              <a:rPr lang="tr-TR" sz="2000" dirty="0" err="1" smtClean="0"/>
              <a:t>originating</a:t>
            </a:r>
            <a:r>
              <a:rPr lang="tr-TR" sz="2000" dirty="0" smtClean="0"/>
              <a:t> in </a:t>
            </a:r>
            <a:r>
              <a:rPr lang="tr-TR" sz="2000" dirty="0" err="1" smtClean="0"/>
              <a:t>ather</a:t>
            </a:r>
            <a:r>
              <a:rPr lang="tr-TR" sz="2000" dirty="0" smtClean="0"/>
              <a:t> </a:t>
            </a:r>
            <a:r>
              <a:rPr lang="tr-TR" sz="2000" dirty="0" err="1" smtClean="0"/>
              <a:t>sectors</a:t>
            </a:r>
            <a:r>
              <a:rPr lang="tr-TR" sz="2000" dirty="0" smtClean="0"/>
              <a:t> of </a:t>
            </a:r>
            <a:r>
              <a:rPr lang="tr-TR" sz="2000" dirty="0" err="1" smtClean="0"/>
              <a:t>economy</a:t>
            </a:r>
            <a:r>
              <a:rPr lang="tr-TR" sz="2000" dirty="0" smtClean="0"/>
              <a:t>. 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138" y="88922"/>
            <a:ext cx="229229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541" y="603530"/>
            <a:ext cx="7539545" cy="5308320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346" y="147368"/>
            <a:ext cx="2292830" cy="61001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571245" y="1346478"/>
            <a:ext cx="2873828" cy="5232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%3 </a:t>
            </a:r>
            <a:r>
              <a:rPr lang="tr-TR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average</a:t>
            </a:r>
            <a:r>
              <a:rPr lang="tr-T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</a:t>
            </a:r>
            <a:r>
              <a:rPr lang="tr-T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  <a:endParaRPr lang="tr-TR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2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shingtonpost.com/blogs/wonkblog/files/2013/07/journal.pone_.0066428.g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49" y="1155957"/>
            <a:ext cx="6308058" cy="45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İçerik Yer Tutucus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77" y="0"/>
            <a:ext cx="2292830" cy="61001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114610" y="522515"/>
            <a:ext cx="4933741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It’s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 </a:t>
            </a:r>
            <a:r>
              <a:rPr lang="tr-TR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Enough</a:t>
            </a:r>
            <a:r>
              <a:rPr lang="tr-T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301925" y="1555630"/>
            <a:ext cx="5382883" cy="4193809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 </a:t>
            </a:r>
            <a:r>
              <a:rPr lang="en-US" dirty="0"/>
              <a:t>As you can see, yields </a:t>
            </a:r>
            <a:r>
              <a:rPr lang="en-US" dirty="0" smtClean="0"/>
              <a:t>have </a:t>
            </a:r>
            <a:r>
              <a:rPr lang="en-US" dirty="0"/>
              <a:t>been growing fairly constantly in all four areas. </a:t>
            </a:r>
            <a:r>
              <a:rPr lang="en-US" dirty="0" smtClean="0"/>
              <a:t>The </a:t>
            </a:r>
            <a:r>
              <a:rPr lang="en-US" dirty="0"/>
              <a:t>solid lines show what would happen if this growth </a:t>
            </a:r>
            <a:r>
              <a:rPr lang="en-US" dirty="0" smtClean="0"/>
              <a:t>continued.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it's not </a:t>
            </a:r>
            <a:r>
              <a:rPr lang="en-US" b="1" dirty="0" smtClean="0">
                <a:solidFill>
                  <a:srgbClr val="FF0000"/>
                </a:solidFill>
              </a:rPr>
              <a:t>enough.</a:t>
            </a:r>
            <a:endParaRPr lang="tr-TR" b="1" dirty="0" smtClean="0">
              <a:solidFill>
                <a:srgbClr val="FF0000"/>
              </a:solidFill>
            </a:endParaRPr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dashed lines above show how productivity would need to grow even </a:t>
            </a:r>
            <a:r>
              <a:rPr lang="en-US" i="1" dirty="0"/>
              <a:t>more</a:t>
            </a:r>
            <a:r>
              <a:rPr lang="en-US" dirty="0"/>
              <a:t> rapidly for the world to satisfy expected demand and double global food production by 2050 in a sustainable manner, without razing more forests for farmland. "Current rates," the authors note, "are not achieving this goal."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12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9600" dirty="0" smtClean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1440</TotalTime>
  <Words>795</Words>
  <Application>Microsoft Office PowerPoint</Application>
  <PresentationFormat>Произвольный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Duman</vt:lpstr>
      <vt:lpstr>Supply and Demand Trends in the Turkish Feed Industry</vt:lpstr>
      <vt:lpstr>Презентация PowerPoint</vt:lpstr>
      <vt:lpstr>Презентация PowerPoint</vt:lpstr>
      <vt:lpstr>Презентация PowerPoint</vt:lpstr>
      <vt:lpstr>Supply and Demand Trends 2050</vt:lpstr>
      <vt:lpstr>World Grain Consumption</vt:lpstr>
      <vt:lpstr>Supply and Demand Trends in 2050</vt:lpstr>
      <vt:lpstr>Презентация PowerPoint</vt:lpstr>
      <vt:lpstr>Презентация PowerPoint</vt:lpstr>
      <vt:lpstr>Презентация PowerPoint</vt:lpstr>
      <vt:lpstr>Презентация PowerPoint</vt:lpstr>
      <vt:lpstr>+ 17 million  (%22,2)</vt:lpstr>
      <vt:lpstr>Презентация PowerPoint</vt:lpstr>
      <vt:lpstr>Презентация PowerPoint</vt:lpstr>
      <vt:lpstr>Turkey feed production forcast</vt:lpstr>
      <vt:lpstr>Turkish Feed Import</vt:lpstr>
      <vt:lpstr>More meat demands means more feed demand.</vt:lpstr>
      <vt:lpstr>So what can the world actually do? </vt:lpstr>
      <vt:lpstr>Let’s stop wasting by-products</vt:lpstr>
      <vt:lpstr>Let’s stop wasting World limited resources!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and Demand Trends in the Turkish Feed Industry</dc:title>
  <dc:creator>ILKNUR1</dc:creator>
  <cp:lastModifiedBy>user</cp:lastModifiedBy>
  <cp:revision>51</cp:revision>
  <dcterms:created xsi:type="dcterms:W3CDTF">2013-10-03T08:04:08Z</dcterms:created>
  <dcterms:modified xsi:type="dcterms:W3CDTF">2013-10-08T04:54:57Z</dcterms:modified>
</cp:coreProperties>
</file>